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70767151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70767151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0767151f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0767151f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0767151f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0767151f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0767151f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0767151f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0767151f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0767151f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0767151f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0767151f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0767151f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0767151f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0767151f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0767151f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0767151f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0767151f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0767151f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0767151f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70767151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70767151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0767151f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0767151f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0843d39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0843d39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0767151f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0767151f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0767151f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0767151f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0767151f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0767151f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0767151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0767151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0767151f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0767151f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0767151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0767151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70767151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70767151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0767151f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0767151f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7076715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7076715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0767151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0767151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0767151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0767151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0767151f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0767151f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539273" y="3379200"/>
            <a:ext cx="738100" cy="415176"/>
          </a:xfrm>
          <a:prstGeom prst="rect">
            <a:avLst/>
          </a:prstGeom>
          <a:noFill/>
          <a:ln>
            <a:noFill/>
          </a:ln>
        </p:spPr>
      </p:pic>
      <p:sp>
        <p:nvSpPr>
          <p:cNvPr id="55" name="Google Shape;55;p13"/>
          <p:cNvSpPr txBox="1"/>
          <p:nvPr>
            <p:ph idx="1" type="subTitle"/>
          </p:nvPr>
        </p:nvSpPr>
        <p:spPr>
          <a:xfrm>
            <a:off x="314550" y="120325"/>
            <a:ext cx="8498700" cy="4650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t/>
            </a:r>
            <a:endParaRPr sz="2070">
              <a:solidFill>
                <a:schemeClr val="dk1"/>
              </a:solidFill>
            </a:endParaRPr>
          </a:p>
          <a:p>
            <a:pPr indent="0" lvl="0" marL="0" rtl="0" algn="l">
              <a:lnSpc>
                <a:spcPct val="115000"/>
              </a:lnSpc>
              <a:spcBef>
                <a:spcPts val="0"/>
              </a:spcBef>
              <a:spcAft>
                <a:spcPts val="0"/>
              </a:spcAft>
              <a:buSzPts val="852"/>
              <a:buNone/>
            </a:pPr>
            <a:r>
              <a:rPr lang="en" sz="2070">
                <a:solidFill>
                  <a:schemeClr val="dk1"/>
                </a:solidFill>
              </a:rPr>
              <a:t>Group 10: Michael Cubriel, Gabe Dare, Joaquin Salas, Sandip Singh</a:t>
            </a:r>
            <a:endParaRPr sz="2070">
              <a:solidFill>
                <a:schemeClr val="dk1"/>
              </a:solidFill>
            </a:endParaRPr>
          </a:p>
        </p:txBody>
      </p:sp>
      <p:pic>
        <p:nvPicPr>
          <p:cNvPr id="56" name="Google Shape;56;p13"/>
          <p:cNvPicPr preferRelativeResize="0"/>
          <p:nvPr/>
        </p:nvPicPr>
        <p:blipFill>
          <a:blip r:embed="rId4">
            <a:alphaModFix/>
          </a:blip>
          <a:stretch>
            <a:fillRect/>
          </a:stretch>
        </p:blipFill>
        <p:spPr>
          <a:xfrm>
            <a:off x="850425" y="1096288"/>
            <a:ext cx="7426950" cy="2698075"/>
          </a:xfrm>
          <a:prstGeom prst="rect">
            <a:avLst/>
          </a:prstGeom>
          <a:noFill/>
          <a:ln>
            <a:noFill/>
          </a:ln>
        </p:spPr>
      </p:pic>
      <p:sp>
        <p:nvSpPr>
          <p:cNvPr id="57" name="Google Shape;57;p13"/>
          <p:cNvSpPr txBox="1"/>
          <p:nvPr/>
        </p:nvSpPr>
        <p:spPr>
          <a:xfrm>
            <a:off x="788100" y="385450"/>
            <a:ext cx="755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Comfortaa"/>
                <a:ea typeface="Comfortaa"/>
                <a:cs typeface="Comfortaa"/>
                <a:sym typeface="Comfortaa"/>
              </a:rPr>
              <a:t>Predicting Airbnb Availability</a:t>
            </a:r>
            <a:endParaRPr b="1">
              <a:solidFill>
                <a:schemeClr val="dk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15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Log(Reviews Per Month) vs Availability_365</a:t>
            </a:r>
            <a:endParaRPr/>
          </a:p>
        </p:txBody>
      </p:sp>
      <p:pic>
        <p:nvPicPr>
          <p:cNvPr id="112" name="Google Shape;112;p22"/>
          <p:cNvPicPr preferRelativeResize="0"/>
          <p:nvPr/>
        </p:nvPicPr>
        <p:blipFill>
          <a:blip r:embed="rId3">
            <a:alphaModFix/>
          </a:blip>
          <a:stretch>
            <a:fillRect/>
          </a:stretch>
        </p:blipFill>
        <p:spPr>
          <a:xfrm>
            <a:off x="161450" y="727950"/>
            <a:ext cx="8386898" cy="4337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3"/>
          <p:cNvPicPr preferRelativeResize="0"/>
          <p:nvPr/>
        </p:nvPicPr>
        <p:blipFill>
          <a:blip r:embed="rId3">
            <a:alphaModFix/>
          </a:blip>
          <a:stretch>
            <a:fillRect/>
          </a:stretch>
        </p:blipFill>
        <p:spPr>
          <a:xfrm>
            <a:off x="268941" y="0"/>
            <a:ext cx="8606116" cy="5143499"/>
          </a:xfrm>
          <a:prstGeom prst="rect">
            <a:avLst/>
          </a:prstGeom>
          <a:noFill/>
          <a:ln>
            <a:noFill/>
          </a:ln>
        </p:spPr>
      </p:pic>
      <p:sp>
        <p:nvSpPr>
          <p:cNvPr id="120" name="Google Shape;120;p23"/>
          <p:cNvSpPr/>
          <p:nvPr/>
        </p:nvSpPr>
        <p:spPr>
          <a:xfrm>
            <a:off x="227725" y="0"/>
            <a:ext cx="2904000" cy="257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3"/>
          <p:cNvSpPr/>
          <p:nvPr/>
        </p:nvSpPr>
        <p:spPr>
          <a:xfrm>
            <a:off x="5971050" y="2571750"/>
            <a:ext cx="2904000" cy="253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3"/>
          <p:cNvSpPr/>
          <p:nvPr/>
        </p:nvSpPr>
        <p:spPr>
          <a:xfrm>
            <a:off x="227725" y="2571750"/>
            <a:ext cx="41100" cy="2531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3"/>
          <p:cNvSpPr/>
          <p:nvPr/>
        </p:nvSpPr>
        <p:spPr>
          <a:xfrm>
            <a:off x="8832300" y="40275"/>
            <a:ext cx="41100" cy="2531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3"/>
          <p:cNvSpPr/>
          <p:nvPr/>
        </p:nvSpPr>
        <p:spPr>
          <a:xfrm rot="-5400000">
            <a:off x="5972275" y="-2840550"/>
            <a:ext cx="41100" cy="5722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3"/>
          <p:cNvSpPr/>
          <p:nvPr/>
        </p:nvSpPr>
        <p:spPr>
          <a:xfrm rot="-5400000">
            <a:off x="3109375" y="2262600"/>
            <a:ext cx="41100" cy="5722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3"/>
          <p:cNvSpPr/>
          <p:nvPr/>
        </p:nvSpPr>
        <p:spPr>
          <a:xfrm>
            <a:off x="3109375" y="20100"/>
            <a:ext cx="41100" cy="2531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3"/>
          <p:cNvSpPr/>
          <p:nvPr/>
        </p:nvSpPr>
        <p:spPr>
          <a:xfrm>
            <a:off x="5961463" y="2571750"/>
            <a:ext cx="41100" cy="2531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3"/>
          <p:cNvSpPr/>
          <p:nvPr/>
        </p:nvSpPr>
        <p:spPr>
          <a:xfrm rot="-5400000">
            <a:off x="1656025" y="1201350"/>
            <a:ext cx="41100" cy="2815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3"/>
          <p:cNvSpPr/>
          <p:nvPr/>
        </p:nvSpPr>
        <p:spPr>
          <a:xfrm rot="-5400000">
            <a:off x="7402500" y="1164375"/>
            <a:ext cx="41100" cy="2815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b="0" l="50000" r="0" t="0"/>
          <a:stretch/>
        </p:blipFill>
        <p:spPr>
          <a:xfrm>
            <a:off x="584063" y="0"/>
            <a:ext cx="7814477" cy="5143500"/>
          </a:xfrm>
          <a:prstGeom prst="rect">
            <a:avLst/>
          </a:prstGeom>
          <a:noFill/>
          <a:ln>
            <a:noFill/>
          </a:ln>
        </p:spPr>
      </p:pic>
      <p:sp>
        <p:nvSpPr>
          <p:cNvPr id="135" name="Google Shape;135;p24"/>
          <p:cNvSpPr txBox="1"/>
          <p:nvPr/>
        </p:nvSpPr>
        <p:spPr>
          <a:xfrm>
            <a:off x="1157750" y="9964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6" name="Google Shape;136;p24"/>
          <p:cNvSpPr txBox="1"/>
          <p:nvPr/>
        </p:nvSpPr>
        <p:spPr>
          <a:xfrm>
            <a:off x="1366550" y="1252650"/>
            <a:ext cx="7032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                   High           </a:t>
            </a:r>
            <a:r>
              <a:rPr b="1" lang="en" sz="1800">
                <a:solidFill>
                  <a:schemeClr val="dk1"/>
                </a:solidFill>
              </a:rPr>
              <a:t>High           High           High</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  </a:t>
            </a:r>
            <a:r>
              <a:rPr b="1" lang="en" sz="1800">
                <a:solidFill>
                  <a:schemeClr val="dk1"/>
                </a:solidFill>
              </a:rPr>
              <a:t>Low                                                                                       Low       </a:t>
            </a:r>
            <a:endParaRPr b="1"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255914" y="0"/>
            <a:ext cx="8632175" cy="5143501"/>
          </a:xfrm>
          <a:prstGeom prst="rect">
            <a:avLst/>
          </a:prstGeom>
          <a:noFill/>
          <a:ln>
            <a:noFill/>
          </a:ln>
        </p:spPr>
      </p:pic>
      <p:sp>
        <p:nvSpPr>
          <p:cNvPr id="144" name="Google Shape;144;p25"/>
          <p:cNvSpPr txBox="1"/>
          <p:nvPr/>
        </p:nvSpPr>
        <p:spPr>
          <a:xfrm>
            <a:off x="1366550" y="1594300"/>
            <a:ext cx="7288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a:t>
            </a:r>
            <a:r>
              <a:rPr lang="en" sz="1800">
                <a:solidFill>
                  <a:schemeClr val="dk1"/>
                </a:solidFill>
              </a:rPr>
              <a:t>                                                                                                   </a:t>
            </a:r>
            <a:r>
              <a:rPr b="1" lang="en" sz="1800">
                <a:solidFill>
                  <a:schemeClr val="dk1"/>
                </a:solidFill>
              </a:rPr>
              <a:t>(+)</a:t>
            </a:r>
            <a:endParaRPr b="1"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                      </a:t>
            </a:r>
            <a:r>
              <a:rPr b="1" lang="en" sz="1800">
                <a:solidFill>
                  <a:schemeClr val="dk1"/>
                </a:solidFill>
              </a:rPr>
              <a:t>(-)                 (-)                 (-)                (-) </a:t>
            </a:r>
            <a:endParaRPr b="1"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6"/>
          <p:cNvPicPr preferRelativeResize="0"/>
          <p:nvPr/>
        </p:nvPicPr>
        <p:blipFill>
          <a:blip r:embed="rId3">
            <a:alphaModFix/>
          </a:blip>
          <a:stretch>
            <a:fillRect/>
          </a:stretch>
        </p:blipFill>
        <p:spPr>
          <a:xfrm>
            <a:off x="4" y="0"/>
            <a:ext cx="3084201" cy="5143499"/>
          </a:xfrm>
          <a:prstGeom prst="rect">
            <a:avLst/>
          </a:prstGeom>
          <a:noFill/>
          <a:ln>
            <a:noFill/>
          </a:ln>
        </p:spPr>
      </p:pic>
      <p:pic>
        <p:nvPicPr>
          <p:cNvPr id="152" name="Google Shape;152;p26"/>
          <p:cNvPicPr preferRelativeResize="0"/>
          <p:nvPr/>
        </p:nvPicPr>
        <p:blipFill>
          <a:blip r:embed="rId4">
            <a:alphaModFix/>
          </a:blip>
          <a:stretch>
            <a:fillRect/>
          </a:stretch>
        </p:blipFill>
        <p:spPr>
          <a:xfrm>
            <a:off x="3084198" y="0"/>
            <a:ext cx="2970324" cy="5143501"/>
          </a:xfrm>
          <a:prstGeom prst="rect">
            <a:avLst/>
          </a:prstGeom>
          <a:noFill/>
          <a:ln>
            <a:noFill/>
          </a:ln>
        </p:spPr>
      </p:pic>
      <p:pic>
        <p:nvPicPr>
          <p:cNvPr id="153" name="Google Shape;153;p26"/>
          <p:cNvPicPr preferRelativeResize="0"/>
          <p:nvPr/>
        </p:nvPicPr>
        <p:blipFill>
          <a:blip r:embed="rId5">
            <a:alphaModFix/>
          </a:blip>
          <a:stretch>
            <a:fillRect/>
          </a:stretch>
        </p:blipFill>
        <p:spPr>
          <a:xfrm>
            <a:off x="6054525" y="0"/>
            <a:ext cx="30842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0" y="1060400"/>
            <a:ext cx="9144003" cy="3022700"/>
          </a:xfrm>
          <a:prstGeom prst="rect">
            <a:avLst/>
          </a:prstGeom>
          <a:noFill/>
          <a:ln>
            <a:noFill/>
          </a:ln>
        </p:spPr>
      </p:pic>
      <p:sp>
        <p:nvSpPr>
          <p:cNvPr id="159" name="Google Shape;159;p27"/>
          <p:cNvSpPr txBox="1"/>
          <p:nvPr/>
        </p:nvSpPr>
        <p:spPr>
          <a:xfrm>
            <a:off x="311700" y="4125775"/>
            <a:ext cx="883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               Base                                      Z-Score                                  Min-Max</a:t>
            </a:r>
            <a:endParaRPr b="1" sz="1800">
              <a:solidFill>
                <a:schemeClr val="dk1"/>
              </a:solidFill>
            </a:endParaRPr>
          </a:p>
        </p:txBody>
      </p:sp>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AFAFA"/>
                </a:solidFill>
              </a:rPr>
              <a:t>Graphic Design is my passion</a:t>
            </a:r>
            <a:endParaRPr>
              <a:solidFill>
                <a:srgbClr val="FAFAF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2380"/>
              <a:buFont typeface="Arial"/>
              <a:buNone/>
            </a:pPr>
            <a:r>
              <a:rPr b="1" lang="en" sz="2100">
                <a:solidFill>
                  <a:srgbClr val="05192D"/>
                </a:solidFill>
                <a:highlight>
                  <a:srgbClr val="FFFFFF"/>
                </a:highlight>
                <a:latin typeface="Comfortaa"/>
                <a:ea typeface="Comfortaa"/>
                <a:cs typeface="Comfortaa"/>
                <a:sym typeface="Comfortaa"/>
              </a:rPr>
              <a:t>Predicting Availability - Linear Regression</a:t>
            </a:r>
            <a:endParaRPr b="1" sz="2100">
              <a:solidFill>
                <a:srgbClr val="05192D"/>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300">
                <a:solidFill>
                  <a:srgbClr val="05192D"/>
                </a:solidFill>
                <a:highlight>
                  <a:srgbClr val="FFFFFF"/>
                </a:highlight>
              </a:rPr>
              <a:t>linear Regression with best K value</a:t>
            </a:r>
            <a:endParaRPr b="1"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rgbClr val="FFFFFF"/>
                </a:highlight>
              </a:rPr>
              <a:t>Reg rmse: [139.93535156 125.2489999  149.18201384]</a:t>
            </a:r>
            <a:endParaRPr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chemeClr val="accent6"/>
                </a:highlight>
              </a:rPr>
              <a:t>Reg mean: 138.12212176943902</a:t>
            </a:r>
            <a:endParaRPr sz="1300">
              <a:solidFill>
                <a:srgbClr val="05192D"/>
              </a:solidFill>
              <a:highlight>
                <a:schemeClr val="accent6"/>
              </a:highlight>
            </a:endParaRPr>
          </a:p>
          <a:p>
            <a:pPr indent="0" lvl="0" marL="0" rtl="0" algn="l">
              <a:spcBef>
                <a:spcPts val="0"/>
              </a:spcBef>
              <a:spcAft>
                <a:spcPts val="0"/>
              </a:spcAft>
              <a:buNone/>
            </a:pPr>
            <a:r>
              <a:rPr b="1" lang="en" sz="1300">
                <a:solidFill>
                  <a:srgbClr val="05192D"/>
                </a:solidFill>
                <a:highlight>
                  <a:srgbClr val="FFFFFF"/>
                </a:highlight>
              </a:rPr>
              <a:t>Ridge Output</a:t>
            </a:r>
            <a:endParaRPr b="1"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rgbClr val="FFFFFF"/>
                </a:highlight>
              </a:rPr>
              <a:t>Reg rmse: [146.68849982 127.15933769 121.98980838 139.29340689 163.25423015]</a:t>
            </a:r>
            <a:endParaRPr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chemeClr val="accent6"/>
                </a:highlight>
              </a:rPr>
              <a:t>Reg mean: 139.67705658652923</a:t>
            </a:r>
            <a:endParaRPr sz="1300">
              <a:solidFill>
                <a:srgbClr val="05192D"/>
              </a:solidFill>
              <a:highlight>
                <a:schemeClr val="accent6"/>
              </a:highlight>
            </a:endParaRPr>
          </a:p>
          <a:p>
            <a:pPr indent="0" lvl="0" marL="0" rtl="0" algn="l">
              <a:spcBef>
                <a:spcPts val="0"/>
              </a:spcBef>
              <a:spcAft>
                <a:spcPts val="0"/>
              </a:spcAft>
              <a:buNone/>
            </a:pPr>
            <a:r>
              <a:rPr b="1" lang="en" sz="1300">
                <a:solidFill>
                  <a:srgbClr val="05192D"/>
                </a:solidFill>
                <a:highlight>
                  <a:srgbClr val="FFFFFF"/>
                </a:highlight>
              </a:rPr>
              <a:t>Lasso Output</a:t>
            </a:r>
            <a:endParaRPr b="1"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rgbClr val="FFFFFF"/>
                </a:highlight>
              </a:rPr>
              <a:t>Reg rmse: [148.00193943 129.71173524 120.87153431 139.32014808 164.67291095]</a:t>
            </a:r>
            <a:endParaRPr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chemeClr val="accent6"/>
                </a:highlight>
              </a:rPr>
              <a:t>Reg mean: 140.5156536030636</a:t>
            </a:r>
            <a:endParaRPr sz="1300">
              <a:solidFill>
                <a:srgbClr val="05192D"/>
              </a:solidFill>
              <a:highlight>
                <a:schemeClr val="accent6"/>
              </a:highlight>
            </a:endParaRPr>
          </a:p>
          <a:p>
            <a:pPr indent="0" lvl="0" marL="0" rtl="0" algn="l">
              <a:spcBef>
                <a:spcPts val="0"/>
              </a:spcBef>
              <a:spcAft>
                <a:spcPts val="0"/>
              </a:spcAft>
              <a:buNone/>
            </a:pPr>
            <a:r>
              <a:rPr lang="en" sz="1300">
                <a:solidFill>
                  <a:srgbClr val="05192D"/>
                </a:solidFill>
                <a:highlight>
                  <a:srgbClr val="FFFFFF"/>
                </a:highlight>
              </a:rPr>
              <a:t>Best alpha Lasso: {'alpha': 0.11}</a:t>
            </a:r>
            <a:endParaRPr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rgbClr val="FFFFFF"/>
                </a:highlight>
              </a:rPr>
              <a:t>Best score: 140.37267933325717</a:t>
            </a:r>
            <a:endParaRPr sz="1300">
              <a:solidFill>
                <a:srgbClr val="05192D"/>
              </a:solidFill>
              <a:highlight>
                <a:srgbClr val="FFFFFF"/>
              </a:highlight>
            </a:endParaRPr>
          </a:p>
          <a:p>
            <a:pPr indent="0" lvl="0" marL="0" rtl="0" algn="l">
              <a:spcBef>
                <a:spcPts val="0"/>
              </a:spcBef>
              <a:spcAft>
                <a:spcPts val="0"/>
              </a:spcAft>
              <a:buNone/>
            </a:pPr>
            <a:r>
              <a:rPr lang="en" sz="1300">
                <a:solidFill>
                  <a:srgbClr val="05192D"/>
                </a:solidFill>
                <a:highlight>
                  <a:srgbClr val="FFFFFF"/>
                </a:highlight>
              </a:rPr>
              <a:t>Best alpha for Ridge: {'alpha': 35.91}</a:t>
            </a:r>
            <a:endParaRPr sz="1300">
              <a:solidFill>
                <a:srgbClr val="05192D"/>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rgbClr val="05192D"/>
                </a:solidFill>
                <a:highlight>
                  <a:srgbClr val="FFFF00"/>
                </a:highlight>
              </a:rPr>
              <a:t>Best score: 140.42247651377042</a:t>
            </a:r>
            <a:endParaRPr b="1" sz="1650">
              <a:solidFill>
                <a:srgbClr val="05192D"/>
              </a:solidFill>
              <a:highlight>
                <a:srgbClr val="FFFF00"/>
              </a:highlight>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05192D"/>
                </a:solidFill>
                <a:highlight>
                  <a:srgbClr val="FFFFFF"/>
                </a:highlight>
                <a:latin typeface="Comfortaa"/>
                <a:ea typeface="Comfortaa"/>
                <a:cs typeface="Comfortaa"/>
                <a:sym typeface="Comfortaa"/>
              </a:rPr>
              <a:t>Predicting Availability - K Nearest Neighbor</a:t>
            </a:r>
            <a:endParaRPr b="1">
              <a:latin typeface="Comfortaa"/>
              <a:ea typeface="Comfortaa"/>
              <a:cs typeface="Comfortaa"/>
              <a:sym typeface="Comfortaa"/>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100">
                <a:solidFill>
                  <a:srgbClr val="05192D"/>
                </a:solidFill>
                <a:highlight>
                  <a:srgbClr val="FFFFFF"/>
                </a:highlight>
              </a:rPr>
              <a:t>K=4</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[152.63273954 143.14140478 148.92419814 144.78252096 164.92830522]</a:t>
            </a:r>
            <a:endParaRPr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chemeClr val="accent6"/>
                </a:highlight>
              </a:rPr>
              <a:t>Reg mean: 150.88183372812847</a:t>
            </a:r>
            <a:endParaRPr sz="1100">
              <a:solidFill>
                <a:srgbClr val="05192D"/>
              </a:solidFill>
              <a:highlight>
                <a:schemeClr val="accent6"/>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K=7</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[146.11791276 137.01954637 143.27724331 139.09175419 160.09648085]</a:t>
            </a:r>
            <a:endParaRPr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chemeClr val="accent6"/>
                </a:highlight>
              </a:rPr>
              <a:t>Reg mean: 145.12058749824047</a:t>
            </a:r>
            <a:endParaRPr sz="1100">
              <a:solidFill>
                <a:srgbClr val="05192D"/>
              </a:solidFill>
              <a:highlight>
                <a:schemeClr val="accent6"/>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K=10</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[142.9409789  133.66182698 140.54830647 136.85356219 158.05352752]</a:t>
            </a:r>
            <a:endParaRPr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chemeClr val="accent6"/>
                </a:highlight>
              </a:rPr>
              <a:t>Reg mean: 142.41164041386685</a:t>
            </a:r>
            <a:endParaRPr sz="1100">
              <a:solidFill>
                <a:srgbClr val="05192D"/>
              </a:solidFill>
              <a:highlight>
                <a:schemeClr val="accent6"/>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Best n_neighbors: {'n_neighbors': 20}</a:t>
            </a:r>
            <a:endParaRPr b="1" sz="1100">
              <a:solidFill>
                <a:srgbClr val="05192D"/>
              </a:solidFill>
              <a:highlight>
                <a:srgbClr val="FFFFFF"/>
              </a:highlight>
            </a:endParaRPr>
          </a:p>
          <a:p>
            <a:pPr indent="0" lvl="0" marL="0" rtl="0" algn="l">
              <a:lnSpc>
                <a:spcPct val="95000"/>
              </a:lnSpc>
              <a:spcBef>
                <a:spcPts val="1200"/>
              </a:spcBef>
              <a:spcAft>
                <a:spcPts val="1200"/>
              </a:spcAft>
              <a:buNone/>
            </a:pPr>
            <a:r>
              <a:rPr lang="en" sz="1100">
                <a:solidFill>
                  <a:srgbClr val="05192D"/>
                </a:solidFill>
                <a:highlight>
                  <a:srgbClr val="FFFF00"/>
                </a:highlight>
              </a:rPr>
              <a:t>Best score: 139.8292398467426</a:t>
            </a:r>
            <a:endParaRPr sz="1900">
              <a:highlight>
                <a:srgbClr val="FFFF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05192D"/>
                </a:solidFill>
                <a:highlight>
                  <a:srgbClr val="FFFFFF"/>
                </a:highlight>
                <a:latin typeface="Comfortaa"/>
                <a:ea typeface="Comfortaa"/>
                <a:cs typeface="Comfortaa"/>
                <a:sym typeface="Comfortaa"/>
              </a:rPr>
              <a:t>Predicting Availability - Decision Tree</a:t>
            </a:r>
            <a:endParaRPr b="1">
              <a:latin typeface="Comfortaa"/>
              <a:ea typeface="Comfortaa"/>
              <a:cs typeface="Comfortaa"/>
              <a:sym typeface="Comfortaa"/>
            </a:endParaRPr>
          </a:p>
        </p:txBody>
      </p:sp>
      <p:sp>
        <p:nvSpPr>
          <p:cNvPr id="178" name="Google Shape;17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100">
                <a:solidFill>
                  <a:srgbClr val="05192D"/>
                </a:solidFill>
                <a:highlight>
                  <a:srgbClr val="FFFFFF"/>
                </a:highlight>
              </a:rPr>
              <a:t>Decision Tree Output:</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[186.21017266 176.14512149 183.19027061 178.67933022 200.05885253]</a:t>
            </a:r>
            <a:endParaRPr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00"/>
                </a:highlight>
              </a:rPr>
              <a:t>Reg mean: 184.85674950276993</a:t>
            </a:r>
            <a:endParaRPr sz="1100">
              <a:solidFill>
                <a:srgbClr val="05192D"/>
              </a:solidFill>
              <a:highlight>
                <a:srgbClr val="FFFF00"/>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Random Forest Output:</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[142.01910927 130.51645811 137.10995249 131.76105293 158.80058943]</a:t>
            </a:r>
            <a:endParaRPr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00"/>
                </a:highlight>
              </a:rPr>
              <a:t>Reg mean: 140.0414324450686</a:t>
            </a:r>
            <a:endParaRPr sz="1100">
              <a:solidFill>
                <a:srgbClr val="05192D"/>
              </a:solidFill>
              <a:highlight>
                <a:srgbClr val="FFFF00"/>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Best tuned params: {'min_samples_split': 3, 'min_samples_leaf': 1, 'max_features': 'log2', 'max_depth': 10}</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00"/>
                </a:highlight>
              </a:rPr>
              <a:t>Best score: 134.93641959174474</a:t>
            </a:r>
            <a:endParaRPr sz="1100">
              <a:solidFill>
                <a:srgbClr val="05192D"/>
              </a:solidFill>
              <a:highlight>
                <a:srgbClr val="FFFF00"/>
              </a:highlight>
            </a:endParaRPr>
          </a:p>
          <a:p>
            <a:pPr indent="0" lvl="0" marL="0" rtl="0" algn="l">
              <a:lnSpc>
                <a:spcPct val="95000"/>
              </a:lnSpc>
              <a:spcBef>
                <a:spcPts val="1200"/>
              </a:spcBef>
              <a:spcAft>
                <a:spcPts val="0"/>
              </a:spcAft>
              <a:buNone/>
            </a:pPr>
            <a:r>
              <a:rPr b="1" lang="en" sz="1100">
                <a:solidFill>
                  <a:srgbClr val="05192D"/>
                </a:solidFill>
                <a:highlight>
                  <a:srgbClr val="FFFFFF"/>
                </a:highlight>
              </a:rPr>
              <a:t>Decision Tree Tuned Parameters Output:</a:t>
            </a:r>
            <a:endParaRPr b="1" sz="1100">
              <a:solidFill>
                <a:srgbClr val="05192D"/>
              </a:solidFill>
              <a:highlight>
                <a:srgbClr val="FFFFFF"/>
              </a:highlight>
            </a:endParaRPr>
          </a:p>
          <a:p>
            <a:pPr indent="0" lvl="0" marL="0" rtl="0" algn="l">
              <a:lnSpc>
                <a:spcPct val="95000"/>
              </a:lnSpc>
              <a:spcBef>
                <a:spcPts val="1200"/>
              </a:spcBef>
              <a:spcAft>
                <a:spcPts val="0"/>
              </a:spcAft>
              <a:buNone/>
            </a:pPr>
            <a:r>
              <a:rPr lang="en" sz="1100">
                <a:solidFill>
                  <a:srgbClr val="05192D"/>
                </a:solidFill>
                <a:highlight>
                  <a:srgbClr val="FFFFFF"/>
                </a:highlight>
              </a:rPr>
              <a:t>Reg rmse: [141.96385831 131.06314412 137.43243927 132.22995406 158.35377911]</a:t>
            </a:r>
            <a:endParaRPr sz="1100">
              <a:solidFill>
                <a:srgbClr val="05192D"/>
              </a:solidFill>
              <a:highlight>
                <a:srgbClr val="FFFFFF"/>
              </a:highlight>
            </a:endParaRPr>
          </a:p>
          <a:p>
            <a:pPr indent="0" lvl="0" marL="0" rtl="0" algn="l">
              <a:lnSpc>
                <a:spcPct val="95000"/>
              </a:lnSpc>
              <a:spcBef>
                <a:spcPts val="1200"/>
              </a:spcBef>
              <a:spcAft>
                <a:spcPts val="1200"/>
              </a:spcAft>
              <a:buNone/>
            </a:pPr>
            <a:r>
              <a:rPr lang="en" sz="1100">
                <a:solidFill>
                  <a:srgbClr val="05192D"/>
                </a:solidFill>
                <a:highlight>
                  <a:srgbClr val="FFFF00"/>
                </a:highlight>
              </a:rPr>
              <a:t>Reg mean: 140.20863497423892</a:t>
            </a:r>
            <a:endParaRPr sz="1900">
              <a:highlight>
                <a:srgbClr val="FFFF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t>Let's take a different approach and make </a:t>
            </a:r>
            <a:r>
              <a:rPr lang="en" sz="1500"/>
              <a:t>availability</a:t>
            </a:r>
            <a:r>
              <a:rPr lang="en" sz="1500"/>
              <a:t> a binary value. To define this value we will define available = 0 when availability_365 = 0 and available = 1 when availability_365 != 0 then fit that to a </a:t>
            </a:r>
            <a:r>
              <a:rPr lang="en" sz="1500"/>
              <a:t>logistic</a:t>
            </a:r>
            <a:r>
              <a:rPr lang="en" sz="1500"/>
              <a:t> regression model.  Doing this we </a:t>
            </a:r>
            <a:r>
              <a:rPr lang="en" sz="1500"/>
              <a:t>achieve</a:t>
            </a:r>
            <a:r>
              <a:rPr lang="en" sz="1500"/>
              <a:t> an average accuracy across all cities of 90.23%</a:t>
            </a:r>
            <a:endParaRPr sz="1500"/>
          </a:p>
        </p:txBody>
      </p:sp>
      <p:sp>
        <p:nvSpPr>
          <p:cNvPr id="184" name="Google Shape;184;p31"/>
          <p:cNvSpPr txBox="1"/>
          <p:nvPr>
            <p:ph idx="1" type="body"/>
          </p:nvPr>
        </p:nvSpPr>
        <p:spPr>
          <a:xfrm>
            <a:off x="311700" y="1377600"/>
            <a:ext cx="4140300" cy="333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00">
                <a:solidFill>
                  <a:srgbClr val="05192D"/>
                </a:solidFill>
                <a:highlight>
                  <a:srgbClr val="FFFFFF"/>
                </a:highlight>
              </a:rPr>
              <a:t>City: Austin</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Scores: [0.76274165 0.88927944 0.86760398 0.89976553 0.66764361]</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Mean score: 0.8174068434849675</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City: Bangkok</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Scores: [0.97433414 0.97384988 0.9748062  0.9748062  0.9748062 ]</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Mean score: 0.9745205248043245</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City: Buenos_aires</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Scores: [0.96155436 0.96155436 0.96195203 0.96195203 0.96195203]</a:t>
            </a:r>
            <a:endParaRPr sz="1100">
              <a:solidFill>
                <a:srgbClr val="05192D"/>
              </a:solidFill>
              <a:highlight>
                <a:srgbClr val="FFFFFF"/>
              </a:highlight>
            </a:endParaRPr>
          </a:p>
          <a:p>
            <a:pPr indent="0" lvl="0" marL="0" rtl="0" algn="l">
              <a:lnSpc>
                <a:spcPct val="95000"/>
              </a:lnSpc>
              <a:spcBef>
                <a:spcPts val="1200"/>
              </a:spcBef>
              <a:spcAft>
                <a:spcPts val="0"/>
              </a:spcAft>
              <a:buSzPts val="275"/>
              <a:buNone/>
            </a:pPr>
            <a:r>
              <a:rPr lang="en" sz="1100">
                <a:solidFill>
                  <a:srgbClr val="05192D"/>
                </a:solidFill>
                <a:highlight>
                  <a:srgbClr val="FFFFFF"/>
                </a:highlight>
              </a:rPr>
              <a:t>Mean score: 0.9617929604034232</a:t>
            </a:r>
            <a:endParaRPr sz="1100">
              <a:solidFill>
                <a:srgbClr val="05192D"/>
              </a:solidFill>
              <a:highlight>
                <a:srgbClr val="FFFFFF"/>
              </a:highlight>
            </a:endParaRPr>
          </a:p>
          <a:p>
            <a:pPr indent="0" lvl="0" marL="0" rtl="0" algn="l">
              <a:lnSpc>
                <a:spcPct val="95000"/>
              </a:lnSpc>
              <a:spcBef>
                <a:spcPts val="1200"/>
              </a:spcBef>
              <a:spcAft>
                <a:spcPts val="1200"/>
              </a:spcAft>
              <a:buSzPts val="275"/>
              <a:buNone/>
            </a:pPr>
            <a:r>
              <a:t/>
            </a:r>
            <a:endParaRPr sz="1100"/>
          </a:p>
        </p:txBody>
      </p:sp>
      <p:sp>
        <p:nvSpPr>
          <p:cNvPr id="185" name="Google Shape;185;p31"/>
          <p:cNvSpPr txBox="1"/>
          <p:nvPr/>
        </p:nvSpPr>
        <p:spPr>
          <a:xfrm>
            <a:off x="4452000" y="1322225"/>
            <a:ext cx="3975300" cy="3385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100">
                <a:solidFill>
                  <a:srgbClr val="05192D"/>
                </a:solidFill>
                <a:highlight>
                  <a:srgbClr val="FFFFFF"/>
                </a:highlight>
              </a:rPr>
              <a:t>City: Cape_town</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Scores: [0.95173267 0.95212546 0.95212546 0.95212546 0.95171275]</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Mean score: 0.9519643637908981</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City: Istanbul</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Scores: [0.96810273 0.96810273 0.96810273 0.96768848 0.96768848]</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Mean score: 0.9679370339685169</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City: Melbourne</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Scores: [0.64246824 0.76261343 0.75136116 0.73238925 0.81989833]</a:t>
            </a:r>
            <a:endParaRPr sz="1100">
              <a:solidFill>
                <a:srgbClr val="05192D"/>
              </a:solidFill>
              <a:highlight>
                <a:srgbClr val="FFFFFF"/>
              </a:highlight>
            </a:endParaRPr>
          </a:p>
          <a:p>
            <a:pPr indent="0" lvl="0" marL="0" rtl="0" algn="l">
              <a:lnSpc>
                <a:spcPct val="95000"/>
              </a:lnSpc>
              <a:spcBef>
                <a:spcPts val="1200"/>
              </a:spcBef>
              <a:spcAft>
                <a:spcPts val="0"/>
              </a:spcAft>
              <a:buClr>
                <a:schemeClr val="dk1"/>
              </a:buClr>
              <a:buSzPts val="275"/>
              <a:buFont typeface="Arial"/>
              <a:buNone/>
            </a:pPr>
            <a:r>
              <a:rPr lang="en" sz="1100">
                <a:solidFill>
                  <a:srgbClr val="05192D"/>
                </a:solidFill>
                <a:highlight>
                  <a:srgbClr val="FFFFFF"/>
                </a:highlight>
              </a:rPr>
              <a:t>Mean score: 0.7417460825830634</a:t>
            </a:r>
            <a:endParaRPr sz="1100">
              <a:solidFill>
                <a:schemeClr val="dk2"/>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subTitle"/>
          </p:nvPr>
        </p:nvSpPr>
        <p:spPr>
          <a:xfrm>
            <a:off x="317500" y="898075"/>
            <a:ext cx="8514900" cy="36738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41183"/>
              <a:buNone/>
            </a:pPr>
            <a:r>
              <a:rPr lang="en" sz="2070">
                <a:solidFill>
                  <a:schemeClr val="dk1"/>
                </a:solidFill>
              </a:rPr>
              <a:t>Background: Airbnb's influence varies across cities, this impacts local housing markets and tourism sectors.</a:t>
            </a:r>
            <a:endParaRPr sz="2070">
              <a:solidFill>
                <a:schemeClr val="dk1"/>
              </a:solidFill>
            </a:endParaRPr>
          </a:p>
          <a:p>
            <a:pPr indent="0" lvl="0" marL="0" rtl="0" algn="l">
              <a:lnSpc>
                <a:spcPct val="115000"/>
              </a:lnSpc>
              <a:spcBef>
                <a:spcPts val="0"/>
              </a:spcBef>
              <a:spcAft>
                <a:spcPts val="0"/>
              </a:spcAft>
              <a:buSzPct val="41183"/>
              <a:buNone/>
            </a:pPr>
            <a:r>
              <a:t/>
            </a:r>
            <a:endParaRPr sz="2070">
              <a:solidFill>
                <a:schemeClr val="dk1"/>
              </a:solidFill>
            </a:endParaRPr>
          </a:p>
          <a:p>
            <a:pPr indent="0" lvl="0" marL="0" rtl="0" algn="l">
              <a:lnSpc>
                <a:spcPct val="115000"/>
              </a:lnSpc>
              <a:spcBef>
                <a:spcPts val="0"/>
              </a:spcBef>
              <a:spcAft>
                <a:spcPts val="0"/>
              </a:spcAft>
              <a:buSzPct val="41183"/>
              <a:buNone/>
            </a:pPr>
            <a:r>
              <a:rPr lang="en" sz="2070">
                <a:solidFill>
                  <a:schemeClr val="dk1"/>
                </a:solidFill>
              </a:rPr>
              <a:t>Objective: Predict and analyze the availability trends of Airbnb properties in six cities to help investors interested in Airbnbing their property.</a:t>
            </a:r>
            <a:endParaRPr sz="2070">
              <a:solidFill>
                <a:schemeClr val="dk1"/>
              </a:solidFill>
            </a:endParaRPr>
          </a:p>
          <a:p>
            <a:pPr indent="0" lvl="0" marL="0" rtl="0" algn="l">
              <a:lnSpc>
                <a:spcPct val="115000"/>
              </a:lnSpc>
              <a:spcBef>
                <a:spcPts val="0"/>
              </a:spcBef>
              <a:spcAft>
                <a:spcPts val="0"/>
              </a:spcAft>
              <a:buSzPct val="41183"/>
              <a:buNone/>
            </a:pPr>
            <a:r>
              <a:t/>
            </a:r>
            <a:endParaRPr sz="2070">
              <a:solidFill>
                <a:schemeClr val="dk1"/>
              </a:solidFill>
            </a:endParaRPr>
          </a:p>
          <a:p>
            <a:pPr indent="0" lvl="0" marL="0" rtl="0" algn="l">
              <a:lnSpc>
                <a:spcPct val="115000"/>
              </a:lnSpc>
              <a:spcBef>
                <a:spcPts val="0"/>
              </a:spcBef>
              <a:spcAft>
                <a:spcPts val="0"/>
              </a:spcAft>
              <a:buSzPct val="41183"/>
              <a:buNone/>
            </a:pPr>
            <a:r>
              <a:rPr lang="en" sz="2070">
                <a:solidFill>
                  <a:schemeClr val="dk1"/>
                </a:solidFill>
              </a:rPr>
              <a:t>Main Research Question: How accurately can we predict and explain the availability of Airbnb properties across different cities?</a:t>
            </a:r>
            <a:endParaRPr sz="2070">
              <a:solidFill>
                <a:schemeClr val="dk1"/>
              </a:solidFill>
            </a:endParaRPr>
          </a:p>
          <a:p>
            <a:pPr indent="0" lvl="0" marL="0" rtl="0" algn="l">
              <a:lnSpc>
                <a:spcPct val="115000"/>
              </a:lnSpc>
              <a:spcBef>
                <a:spcPts val="0"/>
              </a:spcBef>
              <a:spcAft>
                <a:spcPts val="0"/>
              </a:spcAft>
              <a:buSzPct val="41183"/>
              <a:buNone/>
            </a:pPr>
            <a:r>
              <a:t/>
            </a:r>
            <a:endParaRPr sz="2070">
              <a:solidFill>
                <a:schemeClr val="dk1"/>
              </a:solidFill>
            </a:endParaRPr>
          </a:p>
          <a:p>
            <a:pPr indent="0" lvl="0" marL="0" rtl="0" algn="l">
              <a:lnSpc>
                <a:spcPct val="115000"/>
              </a:lnSpc>
              <a:spcBef>
                <a:spcPts val="0"/>
              </a:spcBef>
              <a:spcAft>
                <a:spcPts val="0"/>
              </a:spcAft>
              <a:buSzPct val="41183"/>
              <a:buNone/>
            </a:pPr>
            <a:r>
              <a:rPr lang="en" sz="2070">
                <a:solidFill>
                  <a:schemeClr val="dk1"/>
                </a:solidFill>
              </a:rPr>
              <a:t>Importance: Insights from this study could serve as a guide for </a:t>
            </a:r>
            <a:r>
              <a:rPr lang="en" sz="2070">
                <a:solidFill>
                  <a:schemeClr val="dk1"/>
                </a:solidFill>
              </a:rPr>
              <a:t>investors</a:t>
            </a:r>
            <a:r>
              <a:rPr lang="en" sz="2070">
                <a:solidFill>
                  <a:schemeClr val="dk1"/>
                </a:solidFill>
              </a:rPr>
              <a:t>, enhancing economic opportunities and residential satisfaction.</a:t>
            </a:r>
            <a:endParaRPr sz="2070">
              <a:solidFill>
                <a:schemeClr val="dk1"/>
              </a:solidFill>
            </a:endParaRPr>
          </a:p>
        </p:txBody>
      </p:sp>
      <p:sp>
        <p:nvSpPr>
          <p:cNvPr id="63" name="Google Shape;63;p14"/>
          <p:cNvSpPr txBox="1"/>
          <p:nvPr/>
        </p:nvSpPr>
        <p:spPr>
          <a:xfrm>
            <a:off x="907200" y="167375"/>
            <a:ext cx="73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Comfortaa"/>
                <a:ea typeface="Comfortaa"/>
                <a:cs typeface="Comfortaa"/>
                <a:sym typeface="Comfortaa"/>
              </a:rPr>
              <a:t>Problem Statement</a:t>
            </a:r>
            <a:endParaRPr b="1">
              <a:solidFill>
                <a:schemeClr val="dk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Weighted Coefficients</a:t>
            </a:r>
            <a:endParaRPr b="1">
              <a:latin typeface="Comfortaa"/>
              <a:ea typeface="Comfortaa"/>
              <a:cs typeface="Comfortaa"/>
              <a:sym typeface="Comfortaa"/>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0000"/>
              <a:buFont typeface="Arial"/>
              <a:buNone/>
            </a:pPr>
            <a:r>
              <a:rPr b="1" lang="en" sz="1100">
                <a:solidFill>
                  <a:schemeClr val="dk1"/>
                </a:solidFill>
              </a:rPr>
              <a:t>logreg_features</a:t>
            </a:r>
            <a:endParaRPr b="1" sz="1100">
              <a:solidFill>
                <a:schemeClr val="dk1"/>
              </a:solidFill>
            </a:endParaRPr>
          </a:p>
          <a:p>
            <a:pPr indent="0" lvl="0" marL="0" rtl="0" algn="l">
              <a:spcBef>
                <a:spcPts val="0"/>
              </a:spcBef>
              <a:spcAft>
                <a:spcPts val="0"/>
              </a:spcAft>
              <a:buClr>
                <a:schemeClr val="dk1"/>
              </a:buClr>
              <a:buSzPct val="100000"/>
              <a:buFont typeface="Arial"/>
              <a:buNone/>
            </a:pPr>
            <a:r>
              <a:rPr b="1" lang="en" sz="1100">
                <a:solidFill>
                  <a:schemeClr val="dk1"/>
                </a:solidFill>
              </a:rPr>
              <a:t>logreg_coeff</a:t>
            </a:r>
            <a:endParaRPr b="1"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4</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number_of_reviews_ltm</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14.4564113054</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3</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calculated_host_listings_count</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9.5479104214</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0</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minimum_nights</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2.8491788773</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2</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reviews_per_month</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1.9507423915</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1</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number_of_reviews</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0.0932323179</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5</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price_USD</a:t>
            </a:r>
            <a:endParaRPr sz="1100">
              <a:solidFill>
                <a:schemeClr val="dk1"/>
              </a:solidFill>
            </a:endParaRPr>
          </a:p>
          <a:p>
            <a:pPr indent="0" lvl="0" marL="0" rtl="0" algn="r">
              <a:spcBef>
                <a:spcPts val="0"/>
              </a:spcBef>
              <a:spcAft>
                <a:spcPts val="0"/>
              </a:spcAft>
              <a:buClr>
                <a:schemeClr val="dk1"/>
              </a:buClr>
              <a:buSzPct val="100000"/>
              <a:buFont typeface="Arial"/>
              <a:buNone/>
            </a:pPr>
            <a:r>
              <a:rPr lang="en" sz="1100">
                <a:solidFill>
                  <a:schemeClr val="dk1"/>
                </a:solidFill>
              </a:rPr>
              <a:t>-5.2132236453</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omfortaa"/>
                <a:ea typeface="Comfortaa"/>
                <a:cs typeface="Comfortaa"/>
                <a:sym typeface="Comfortaa"/>
              </a:rPr>
              <a:t>Reduced Logistic Regression Model</a:t>
            </a:r>
            <a:endParaRPr b="1">
              <a:latin typeface="Comfortaa"/>
              <a:ea typeface="Comfortaa"/>
              <a:cs typeface="Comfortaa"/>
              <a:sym typeface="Comfortaa"/>
            </a:endParaRPr>
          </a:p>
        </p:txBody>
      </p:sp>
      <p:sp>
        <p:nvSpPr>
          <p:cNvPr id="197" name="Google Shape;197;p33"/>
          <p:cNvSpPr txBox="1"/>
          <p:nvPr>
            <p:ph idx="1" type="body"/>
          </p:nvPr>
        </p:nvSpPr>
        <p:spPr>
          <a:xfrm>
            <a:off x="311700" y="1076425"/>
            <a:ext cx="8520600" cy="93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192D"/>
                </a:solidFill>
                <a:highlight>
                  <a:srgbClr val="FFFFFF"/>
                </a:highlight>
              </a:rPr>
              <a:t>Number_of_reviews_ltm, calculated_host_listings_count, minimum_nights, and reviews_per_month all have positive coefficients, so these will be used as the predictors for our reduced model. After dropping the number of reviews and the price in USD we now have an improved accuracy of 90.66%</a:t>
            </a:r>
            <a:endParaRPr sz="1300"/>
          </a:p>
        </p:txBody>
      </p:sp>
      <p:sp>
        <p:nvSpPr>
          <p:cNvPr id="198" name="Google Shape;198;p33"/>
          <p:cNvSpPr txBox="1"/>
          <p:nvPr/>
        </p:nvSpPr>
        <p:spPr>
          <a:xfrm>
            <a:off x="389400" y="2069025"/>
            <a:ext cx="8520600" cy="27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5192D"/>
                </a:solidFill>
                <a:highlight>
                  <a:srgbClr val="FFFFFF"/>
                </a:highlight>
              </a:rPr>
              <a:t>City: Austin</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[0.83362624 0.88049209 0.85061511 0.89390387 0.65650645]</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0.8230287534055687</a:t>
            </a:r>
            <a:endParaRPr sz="1000">
              <a:solidFill>
                <a:srgbClr val="05192D"/>
              </a:solidFill>
              <a:highlight>
                <a:srgbClr val="FFFF00"/>
              </a:highlight>
            </a:endParaRPr>
          </a:p>
          <a:p>
            <a:pPr indent="0" lvl="0" marL="0" rtl="0" algn="l">
              <a:spcBef>
                <a:spcPts val="0"/>
              </a:spcBef>
              <a:spcAft>
                <a:spcPts val="0"/>
              </a:spcAft>
              <a:buNone/>
            </a:pPr>
            <a:r>
              <a:rPr lang="en" sz="1000">
                <a:solidFill>
                  <a:srgbClr val="05192D"/>
                </a:solidFill>
                <a:highlight>
                  <a:srgbClr val="FFFFFF"/>
                </a:highlight>
              </a:rPr>
              <a:t>City: Bangkok</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[0.97433414 0.97384988 0.97432171 0.9748062  0.9748062 ]</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0.9744236255795183</a:t>
            </a:r>
            <a:endParaRPr sz="1000">
              <a:solidFill>
                <a:srgbClr val="05192D"/>
              </a:solidFill>
              <a:highlight>
                <a:srgbClr val="FFFF00"/>
              </a:highlight>
            </a:endParaRPr>
          </a:p>
          <a:p>
            <a:pPr indent="0" lvl="0" marL="0" rtl="0" algn="l">
              <a:spcBef>
                <a:spcPts val="0"/>
              </a:spcBef>
              <a:spcAft>
                <a:spcPts val="0"/>
              </a:spcAft>
              <a:buNone/>
            </a:pPr>
            <a:r>
              <a:rPr lang="en" sz="1000">
                <a:solidFill>
                  <a:srgbClr val="05192D"/>
                </a:solidFill>
                <a:highlight>
                  <a:srgbClr val="FFFFFF"/>
                </a:highlight>
              </a:rPr>
              <a:t>City: Buenos_aires</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[0.96155436 0.96155436 0.96195203 0.96195203 0.96195203]</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0.9617929604034232</a:t>
            </a:r>
            <a:endParaRPr sz="1000">
              <a:solidFill>
                <a:srgbClr val="05192D"/>
              </a:solidFill>
              <a:highlight>
                <a:srgbClr val="FFFF00"/>
              </a:highlight>
            </a:endParaRPr>
          </a:p>
          <a:p>
            <a:pPr indent="0" lvl="0" marL="0" rtl="0" algn="l">
              <a:spcBef>
                <a:spcPts val="0"/>
              </a:spcBef>
              <a:spcAft>
                <a:spcPts val="0"/>
              </a:spcAft>
              <a:buNone/>
            </a:pPr>
            <a:r>
              <a:rPr lang="en" sz="1000">
                <a:solidFill>
                  <a:srgbClr val="05192D"/>
                </a:solidFill>
                <a:highlight>
                  <a:srgbClr val="FFFFFF"/>
                </a:highlight>
              </a:rPr>
              <a:t>City: Cape_town</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[0.95173267 0.95212546 0.95212546 0.95212546 0.95171275]</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0.9519643637908981</a:t>
            </a:r>
            <a:endParaRPr sz="1000">
              <a:solidFill>
                <a:srgbClr val="05192D"/>
              </a:solidFill>
              <a:highlight>
                <a:srgbClr val="FFFF00"/>
              </a:highlight>
            </a:endParaRPr>
          </a:p>
          <a:p>
            <a:pPr indent="0" lvl="0" marL="0" rtl="0" algn="l">
              <a:spcBef>
                <a:spcPts val="0"/>
              </a:spcBef>
              <a:spcAft>
                <a:spcPts val="0"/>
              </a:spcAft>
              <a:buNone/>
            </a:pPr>
            <a:r>
              <a:rPr lang="en" sz="1000">
                <a:solidFill>
                  <a:srgbClr val="05192D"/>
                </a:solidFill>
                <a:highlight>
                  <a:srgbClr val="FFFFFF"/>
                </a:highlight>
              </a:rPr>
              <a:t>City: Istanbul</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[0.96810273 0.96810273 0.96810273 0.96768848 0.96768848]</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0.9679370339685169</a:t>
            </a:r>
            <a:endParaRPr sz="1000">
              <a:solidFill>
                <a:srgbClr val="05192D"/>
              </a:solidFill>
              <a:highlight>
                <a:srgbClr val="FFFF00"/>
              </a:highlight>
            </a:endParaRPr>
          </a:p>
          <a:p>
            <a:pPr indent="0" lvl="0" marL="0" rtl="0" algn="l">
              <a:spcBef>
                <a:spcPts val="0"/>
              </a:spcBef>
              <a:spcAft>
                <a:spcPts val="0"/>
              </a:spcAft>
              <a:buNone/>
            </a:pPr>
            <a:r>
              <a:rPr lang="en" sz="1000">
                <a:solidFill>
                  <a:srgbClr val="05192D"/>
                </a:solidFill>
                <a:highlight>
                  <a:srgbClr val="FFFFFF"/>
                </a:highlight>
              </a:rPr>
              <a:t>City: Melbourne</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FF"/>
                </a:highlight>
              </a:rPr>
              <a:t>Scores: [0.71506352 0.75789474 0.76188748 0.73638344 0.83260712]</a:t>
            </a:r>
            <a:endParaRPr sz="1000">
              <a:solidFill>
                <a:srgbClr val="05192D"/>
              </a:solidFill>
              <a:highlight>
                <a:srgbClr val="FFFFFF"/>
              </a:highlight>
            </a:endParaRPr>
          </a:p>
          <a:p>
            <a:pPr indent="0" lvl="0" marL="0" rtl="0" algn="l">
              <a:spcBef>
                <a:spcPts val="0"/>
              </a:spcBef>
              <a:spcAft>
                <a:spcPts val="0"/>
              </a:spcAft>
              <a:buNone/>
            </a:pPr>
            <a:r>
              <a:rPr lang="en" sz="1000">
                <a:solidFill>
                  <a:srgbClr val="05192D"/>
                </a:solidFill>
                <a:highlight>
                  <a:srgbClr val="FFFF00"/>
                </a:highlight>
              </a:rPr>
              <a:t>Mean score: 0.7607672588427722</a:t>
            </a:r>
            <a:endParaRPr sz="1800">
              <a:solidFill>
                <a:schemeClr val="dk2"/>
              </a:solidFill>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05192D"/>
                </a:solidFill>
                <a:highlight>
                  <a:schemeClr val="lt1"/>
                </a:highlight>
                <a:latin typeface="Comfortaa"/>
                <a:ea typeface="Comfortaa"/>
                <a:cs typeface="Comfortaa"/>
                <a:sym typeface="Comfortaa"/>
              </a:rPr>
              <a:t>Multidimensional Analysis - Combining Dimensions</a:t>
            </a:r>
            <a:endParaRPr b="1" sz="2100">
              <a:solidFill>
                <a:srgbClr val="05192D"/>
              </a:solidFill>
              <a:highlight>
                <a:srgbClr val="FFFFFF"/>
              </a:highlight>
              <a:latin typeface="Comfortaa"/>
              <a:ea typeface="Comfortaa"/>
              <a:cs typeface="Comfortaa"/>
              <a:sym typeface="Comfortaa"/>
            </a:endParaRPr>
          </a:p>
        </p:txBody>
      </p:sp>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 sz="1100">
                <a:solidFill>
                  <a:srgbClr val="05192D"/>
                </a:solidFill>
                <a:highlight>
                  <a:schemeClr val="lt1"/>
                </a:highlight>
              </a:rPr>
              <a:t>Interaction Host Listings Min Nights:</a:t>
            </a:r>
            <a:r>
              <a:rPr lang="en" sz="1100">
                <a:solidFill>
                  <a:srgbClr val="05192D"/>
                </a:solidFill>
                <a:highlight>
                  <a:schemeClr val="lt1"/>
                </a:highlight>
              </a:rPr>
              <a:t> calculated_host_listings_count * minimum_nights </a:t>
            </a:r>
            <a:endParaRPr sz="1100">
              <a:solidFill>
                <a:srgbClr val="05192D"/>
              </a:solidFill>
              <a:highlight>
                <a:schemeClr val="lt1"/>
              </a:highlight>
            </a:endParaRPr>
          </a:p>
          <a:p>
            <a:pPr indent="-298450" lvl="0" marL="457200" rtl="0" algn="l">
              <a:lnSpc>
                <a:spcPct val="95000"/>
              </a:lnSpc>
              <a:spcBef>
                <a:spcPts val="1200"/>
              </a:spcBef>
              <a:spcAft>
                <a:spcPts val="0"/>
              </a:spcAft>
              <a:buClr>
                <a:srgbClr val="05192D"/>
              </a:buClr>
              <a:buSzPts val="1100"/>
              <a:buChar char="-"/>
            </a:pPr>
            <a:r>
              <a:rPr lang="en" sz="1100">
                <a:solidFill>
                  <a:srgbClr val="05192D"/>
                </a:solidFill>
                <a:highlight>
                  <a:schemeClr val="lt1"/>
                </a:highlight>
              </a:rPr>
              <a:t>The result is a measure of the combined commitment required from a guest across all listings managed by a host.</a:t>
            </a:r>
            <a:endParaRPr sz="1100">
              <a:solidFill>
                <a:srgbClr val="05192D"/>
              </a:solidFill>
              <a:highlight>
                <a:schemeClr val="lt1"/>
              </a:highlight>
            </a:endParaRPr>
          </a:p>
          <a:p>
            <a:pPr indent="0" lvl="0" marL="0" rtl="0" algn="l">
              <a:lnSpc>
                <a:spcPct val="95000"/>
              </a:lnSpc>
              <a:spcBef>
                <a:spcPts val="1200"/>
              </a:spcBef>
              <a:spcAft>
                <a:spcPts val="0"/>
              </a:spcAft>
              <a:buClr>
                <a:schemeClr val="dk1"/>
              </a:buClr>
              <a:buSzPts val="1100"/>
              <a:buFont typeface="Arial"/>
              <a:buNone/>
            </a:pPr>
            <a:r>
              <a:rPr b="1" lang="en" sz="1100">
                <a:solidFill>
                  <a:srgbClr val="05192D"/>
                </a:solidFill>
                <a:highlight>
                  <a:schemeClr val="lt1"/>
                </a:highlight>
              </a:rPr>
              <a:t>Reviews Per Listing:</a:t>
            </a:r>
            <a:r>
              <a:rPr lang="en" sz="1100">
                <a:solidFill>
                  <a:srgbClr val="05192D"/>
                </a:solidFill>
                <a:highlight>
                  <a:schemeClr val="lt1"/>
                </a:highlight>
              </a:rPr>
              <a:t> number_of_reviews / calculated_host_listings_count</a:t>
            </a:r>
            <a:endParaRPr sz="1100">
              <a:solidFill>
                <a:srgbClr val="05192D"/>
              </a:solidFill>
              <a:highlight>
                <a:schemeClr val="lt1"/>
              </a:highlight>
            </a:endParaRPr>
          </a:p>
          <a:p>
            <a:pPr indent="-298450" lvl="0" marL="457200" rtl="0" algn="l">
              <a:lnSpc>
                <a:spcPct val="95000"/>
              </a:lnSpc>
              <a:spcBef>
                <a:spcPts val="1200"/>
              </a:spcBef>
              <a:spcAft>
                <a:spcPts val="0"/>
              </a:spcAft>
              <a:buClr>
                <a:srgbClr val="05192D"/>
              </a:buClr>
              <a:buSzPts val="1100"/>
              <a:buChar char="-"/>
            </a:pPr>
            <a:r>
              <a:rPr lang="en" sz="1100">
                <a:solidFill>
                  <a:srgbClr val="05192D"/>
                </a:solidFill>
                <a:highlight>
                  <a:schemeClr val="lt1"/>
                </a:highlight>
              </a:rPr>
              <a:t>Calculates the average number of reviews per listing managed by a host.</a:t>
            </a:r>
            <a:endParaRPr sz="1100">
              <a:solidFill>
                <a:srgbClr val="05192D"/>
              </a:solidFill>
              <a:highlight>
                <a:schemeClr val="lt1"/>
              </a:highlight>
            </a:endParaRPr>
          </a:p>
          <a:p>
            <a:pPr indent="0" lvl="0" marL="0" rtl="0" algn="l">
              <a:lnSpc>
                <a:spcPct val="95000"/>
              </a:lnSpc>
              <a:spcBef>
                <a:spcPts val="1200"/>
              </a:spcBef>
              <a:spcAft>
                <a:spcPts val="0"/>
              </a:spcAft>
              <a:buClr>
                <a:schemeClr val="dk1"/>
              </a:buClr>
              <a:buSzPts val="1100"/>
              <a:buFont typeface="Arial"/>
              <a:buNone/>
            </a:pPr>
            <a:r>
              <a:rPr b="1" lang="en" sz="1100">
                <a:solidFill>
                  <a:srgbClr val="05192D"/>
                </a:solidFill>
                <a:highlight>
                  <a:schemeClr val="lt1"/>
                </a:highlight>
              </a:rPr>
              <a:t>Monthly Reviews Per Night Required:</a:t>
            </a:r>
            <a:r>
              <a:rPr lang="en" sz="1100">
                <a:solidFill>
                  <a:srgbClr val="05192D"/>
                </a:solidFill>
                <a:highlight>
                  <a:schemeClr val="lt1"/>
                </a:highlight>
              </a:rPr>
              <a:t> reviews_per_month / minimum_nights</a:t>
            </a:r>
            <a:endParaRPr sz="1100">
              <a:solidFill>
                <a:srgbClr val="05192D"/>
              </a:solidFill>
              <a:highlight>
                <a:schemeClr val="lt1"/>
              </a:highlight>
            </a:endParaRPr>
          </a:p>
          <a:p>
            <a:pPr indent="-298450" lvl="0" marL="457200" rtl="0" algn="l">
              <a:lnSpc>
                <a:spcPct val="95000"/>
              </a:lnSpc>
              <a:spcBef>
                <a:spcPts val="1200"/>
              </a:spcBef>
              <a:spcAft>
                <a:spcPts val="0"/>
              </a:spcAft>
              <a:buClr>
                <a:srgbClr val="05192D"/>
              </a:buClr>
              <a:buSzPts val="1100"/>
              <a:buChar char="-"/>
            </a:pPr>
            <a:r>
              <a:rPr lang="en" sz="1100">
                <a:solidFill>
                  <a:srgbClr val="05192D"/>
                </a:solidFill>
                <a:highlight>
                  <a:schemeClr val="lt1"/>
                </a:highlight>
              </a:rPr>
              <a:t>Help understand the booking and review frequency relative to the booking constraints.</a:t>
            </a:r>
            <a:endParaRPr sz="1100">
              <a:solidFill>
                <a:srgbClr val="05192D"/>
              </a:solidFill>
              <a:highlight>
                <a:schemeClr val="lt1"/>
              </a:highlight>
            </a:endParaRPr>
          </a:p>
          <a:p>
            <a:pPr indent="0" lvl="0" marL="0" rtl="0" algn="l">
              <a:lnSpc>
                <a:spcPct val="95000"/>
              </a:lnSpc>
              <a:spcBef>
                <a:spcPts val="1200"/>
              </a:spcBef>
              <a:spcAft>
                <a:spcPts val="0"/>
              </a:spcAft>
              <a:buClr>
                <a:schemeClr val="dk1"/>
              </a:buClr>
              <a:buSzPts val="1100"/>
              <a:buFont typeface="Arial"/>
              <a:buNone/>
            </a:pPr>
            <a:r>
              <a:rPr b="1" lang="en" sz="1100">
                <a:solidFill>
                  <a:srgbClr val="05192D"/>
                </a:solidFill>
                <a:highlight>
                  <a:schemeClr val="lt1"/>
                </a:highlight>
              </a:rPr>
              <a:t>Activity Index:</a:t>
            </a:r>
            <a:r>
              <a:rPr lang="en" sz="1100">
                <a:solidFill>
                  <a:srgbClr val="05192D"/>
                </a:solidFill>
                <a:highlight>
                  <a:schemeClr val="lt1"/>
                </a:highlight>
              </a:rPr>
              <a:t> (reviews_per_month / 2) + (number_of_reviews_ltm / 2)</a:t>
            </a:r>
            <a:endParaRPr sz="1100">
              <a:solidFill>
                <a:srgbClr val="05192D"/>
              </a:solidFill>
              <a:highlight>
                <a:schemeClr val="lt1"/>
              </a:highlight>
            </a:endParaRPr>
          </a:p>
          <a:p>
            <a:pPr indent="-298450" lvl="0" marL="457200" rtl="0" algn="l">
              <a:lnSpc>
                <a:spcPct val="95000"/>
              </a:lnSpc>
              <a:spcBef>
                <a:spcPts val="1200"/>
              </a:spcBef>
              <a:spcAft>
                <a:spcPts val="0"/>
              </a:spcAft>
              <a:buClr>
                <a:srgbClr val="05192D"/>
              </a:buClr>
              <a:buSzPts val="1100"/>
              <a:buChar char="-"/>
            </a:pPr>
            <a:r>
              <a:rPr lang="en" sz="1100">
                <a:solidFill>
                  <a:srgbClr val="05192D"/>
                </a:solidFill>
                <a:highlight>
                  <a:schemeClr val="lt1"/>
                </a:highlight>
              </a:rPr>
              <a:t>Measure of recent activity or popularity of a listing, combining recent reviews with a monthly review count.</a:t>
            </a:r>
            <a:endParaRPr sz="1100">
              <a:solidFill>
                <a:srgbClr val="05192D"/>
              </a:solidFill>
              <a:highlight>
                <a:schemeClr val="lt1"/>
              </a:highlight>
            </a:endParaRPr>
          </a:p>
          <a:p>
            <a:pPr indent="0" lvl="0" marL="0" rtl="0" algn="l">
              <a:lnSpc>
                <a:spcPct val="95000"/>
              </a:lnSpc>
              <a:spcBef>
                <a:spcPts val="1200"/>
              </a:spcBef>
              <a:spcAft>
                <a:spcPts val="0"/>
              </a:spcAft>
              <a:buClr>
                <a:schemeClr val="dk1"/>
              </a:buClr>
              <a:buSzPts val="1100"/>
              <a:buFont typeface="Arial"/>
              <a:buNone/>
            </a:pPr>
            <a:r>
              <a:rPr b="1" lang="en" sz="1100">
                <a:solidFill>
                  <a:srgbClr val="05192D"/>
                </a:solidFill>
                <a:highlight>
                  <a:schemeClr val="lt1"/>
                </a:highlight>
              </a:rPr>
              <a:t>Performance Score:</a:t>
            </a:r>
            <a:r>
              <a:rPr lang="en" sz="1100">
                <a:solidFill>
                  <a:srgbClr val="05192D"/>
                </a:solidFill>
                <a:highlight>
                  <a:schemeClr val="lt1"/>
                </a:highlight>
              </a:rPr>
              <a:t> Average of (number_of_reviews, reviews_per_month, &amp; number_of_reviews_ltm)</a:t>
            </a:r>
            <a:endParaRPr sz="1100">
              <a:solidFill>
                <a:srgbClr val="05192D"/>
              </a:solidFill>
              <a:highlight>
                <a:schemeClr val="lt1"/>
              </a:highlight>
            </a:endParaRPr>
          </a:p>
          <a:p>
            <a:pPr indent="-298450" lvl="0" marL="457200" rtl="0" algn="l">
              <a:lnSpc>
                <a:spcPct val="95000"/>
              </a:lnSpc>
              <a:spcBef>
                <a:spcPts val="1200"/>
              </a:spcBef>
              <a:spcAft>
                <a:spcPts val="0"/>
              </a:spcAft>
              <a:buClr>
                <a:srgbClr val="05192D"/>
              </a:buClr>
              <a:buSzPts val="1100"/>
              <a:buChar char="-"/>
            </a:pPr>
            <a:r>
              <a:rPr lang="en" sz="1100">
                <a:solidFill>
                  <a:srgbClr val="05192D"/>
                </a:solidFill>
                <a:highlight>
                  <a:schemeClr val="lt1"/>
                </a:highlight>
              </a:rPr>
              <a:t>gauge the overall performance or popularity of a listing based on its review activity over time and recently.</a:t>
            </a:r>
            <a:endParaRPr b="1" sz="1100">
              <a:solidFill>
                <a:srgbClr val="05192D"/>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05192D"/>
                </a:solidFill>
                <a:highlight>
                  <a:schemeClr val="lt1"/>
                </a:highlight>
                <a:latin typeface="Comfortaa"/>
                <a:ea typeface="Comfortaa"/>
                <a:cs typeface="Comfortaa"/>
                <a:sym typeface="Comfortaa"/>
              </a:rPr>
              <a:t>Predicting Availability - Gradient Boosting</a:t>
            </a:r>
            <a:endParaRPr b="1" sz="2100">
              <a:solidFill>
                <a:srgbClr val="05192D"/>
              </a:solidFill>
              <a:highlight>
                <a:srgbClr val="FFFFFF"/>
              </a:highlight>
              <a:latin typeface="Comfortaa"/>
              <a:ea typeface="Comfortaa"/>
              <a:cs typeface="Comfortaa"/>
              <a:sym typeface="Comfortaa"/>
            </a:endParaRPr>
          </a:p>
        </p:txBody>
      </p:sp>
      <p:sp>
        <p:nvSpPr>
          <p:cNvPr id="210" name="Google Shape;210;p35"/>
          <p:cNvSpPr txBox="1"/>
          <p:nvPr>
            <p:ph idx="1" type="body"/>
          </p:nvPr>
        </p:nvSpPr>
        <p:spPr>
          <a:xfrm>
            <a:off x="311700" y="1152475"/>
            <a:ext cx="8520600" cy="99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 sz="1100">
                <a:solidFill>
                  <a:srgbClr val="05192D"/>
                </a:solidFill>
                <a:highlight>
                  <a:schemeClr val="lt1"/>
                </a:highlight>
              </a:rPr>
              <a:t>Gradient Boosting Regressor Output:</a:t>
            </a:r>
            <a:endParaRPr b="1" sz="1100">
              <a:solidFill>
                <a:srgbClr val="05192D"/>
              </a:solidFill>
              <a:highlight>
                <a:schemeClr val="lt1"/>
              </a:highlight>
            </a:endParaRPr>
          </a:p>
          <a:p>
            <a:pPr indent="0" lvl="0" marL="0" rtl="0" algn="l">
              <a:lnSpc>
                <a:spcPct val="95000"/>
              </a:lnSpc>
              <a:spcBef>
                <a:spcPts val="1200"/>
              </a:spcBef>
              <a:spcAft>
                <a:spcPts val="0"/>
              </a:spcAft>
              <a:buClr>
                <a:schemeClr val="dk1"/>
              </a:buClr>
              <a:buSzPts val="1100"/>
              <a:buFont typeface="Arial"/>
              <a:buNone/>
            </a:pPr>
            <a:r>
              <a:rPr lang="en" sz="1100">
                <a:solidFill>
                  <a:srgbClr val="05192D"/>
                </a:solidFill>
                <a:highlight>
                  <a:schemeClr val="lt1"/>
                </a:highlight>
              </a:rPr>
              <a:t>Reg rmse: [136.27452726 126.31800389 133.12715169 127.87620607 151.77010114]</a:t>
            </a:r>
            <a:endParaRPr sz="1100">
              <a:solidFill>
                <a:srgbClr val="05192D"/>
              </a:solidFill>
              <a:highlight>
                <a:schemeClr val="lt1"/>
              </a:highlight>
            </a:endParaRPr>
          </a:p>
          <a:p>
            <a:pPr indent="0" lvl="0" marL="0" rtl="0" algn="l">
              <a:lnSpc>
                <a:spcPct val="95000"/>
              </a:lnSpc>
              <a:spcBef>
                <a:spcPts val="1200"/>
              </a:spcBef>
              <a:spcAft>
                <a:spcPts val="0"/>
              </a:spcAft>
              <a:buNone/>
            </a:pPr>
            <a:r>
              <a:rPr lang="en" sz="1100">
                <a:solidFill>
                  <a:srgbClr val="05192D"/>
                </a:solidFill>
                <a:highlight>
                  <a:srgbClr val="FFFF00"/>
                </a:highlight>
              </a:rPr>
              <a:t>Reg mean: 135.0731980094318</a:t>
            </a:r>
            <a:endParaRPr sz="1100">
              <a:solidFill>
                <a:srgbClr val="05192D"/>
              </a:solidFill>
              <a:highlight>
                <a:srgbClr val="FFFF00"/>
              </a:highlight>
            </a:endParaRPr>
          </a:p>
          <a:p>
            <a:pPr indent="0" lvl="0" marL="0" rtl="0" algn="l">
              <a:lnSpc>
                <a:spcPct val="95000"/>
              </a:lnSpc>
              <a:spcBef>
                <a:spcPts val="1200"/>
              </a:spcBef>
              <a:spcAft>
                <a:spcPts val="1200"/>
              </a:spcAft>
              <a:buNone/>
            </a:pPr>
            <a:r>
              <a:t/>
            </a:r>
            <a:endParaRPr sz="1900"/>
          </a:p>
        </p:txBody>
      </p:sp>
      <p:sp>
        <p:nvSpPr>
          <p:cNvPr id="211" name="Google Shape;211;p35"/>
          <p:cNvSpPr txBox="1"/>
          <p:nvPr>
            <p:ph type="title"/>
          </p:nvPr>
        </p:nvSpPr>
        <p:spPr>
          <a:xfrm>
            <a:off x="311700" y="24303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05192D"/>
                </a:solidFill>
                <a:highlight>
                  <a:schemeClr val="lt1"/>
                </a:highlight>
                <a:latin typeface="Comfortaa"/>
                <a:ea typeface="Comfortaa"/>
                <a:cs typeface="Comfortaa"/>
                <a:sym typeface="Comfortaa"/>
              </a:rPr>
              <a:t>Predicting Availability - </a:t>
            </a:r>
            <a:r>
              <a:rPr b="1" lang="en" sz="2100">
                <a:solidFill>
                  <a:srgbClr val="05192D"/>
                </a:solidFill>
                <a:highlight>
                  <a:schemeClr val="lt1"/>
                </a:highlight>
                <a:latin typeface="Comfortaa"/>
                <a:ea typeface="Comfortaa"/>
                <a:cs typeface="Comfortaa"/>
                <a:sym typeface="Comfortaa"/>
              </a:rPr>
              <a:t>Multidimensional Linear Regression</a:t>
            </a:r>
            <a:endParaRPr b="1" sz="2100">
              <a:solidFill>
                <a:srgbClr val="05192D"/>
              </a:solidFill>
              <a:highlight>
                <a:srgbClr val="FFFFFF"/>
              </a:highlight>
              <a:latin typeface="Comfortaa"/>
              <a:ea typeface="Comfortaa"/>
              <a:cs typeface="Comfortaa"/>
              <a:sym typeface="Comfortaa"/>
            </a:endParaRPr>
          </a:p>
        </p:txBody>
      </p:sp>
      <p:sp>
        <p:nvSpPr>
          <p:cNvPr id="212" name="Google Shape;212;p35"/>
          <p:cNvSpPr txBox="1"/>
          <p:nvPr>
            <p:ph idx="1" type="body"/>
          </p:nvPr>
        </p:nvSpPr>
        <p:spPr>
          <a:xfrm>
            <a:off x="311700" y="3137825"/>
            <a:ext cx="8520600" cy="99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100">
                <a:solidFill>
                  <a:srgbClr val="05192D"/>
                </a:solidFill>
                <a:highlight>
                  <a:schemeClr val="lt1"/>
                </a:highlight>
              </a:rPr>
              <a:t>Linear</a:t>
            </a:r>
            <a:r>
              <a:rPr b="1" lang="en" sz="1100">
                <a:solidFill>
                  <a:srgbClr val="05192D"/>
                </a:solidFill>
                <a:highlight>
                  <a:schemeClr val="lt1"/>
                </a:highlight>
              </a:rPr>
              <a:t> </a:t>
            </a:r>
            <a:r>
              <a:rPr b="1" lang="en" sz="1100">
                <a:solidFill>
                  <a:srgbClr val="05192D"/>
                </a:solidFill>
                <a:highlight>
                  <a:schemeClr val="lt1"/>
                </a:highlight>
              </a:rPr>
              <a:t>Regression with Combined Dimensions</a:t>
            </a:r>
            <a:r>
              <a:rPr b="1" lang="en" sz="1100">
                <a:solidFill>
                  <a:srgbClr val="05192D"/>
                </a:solidFill>
                <a:highlight>
                  <a:schemeClr val="lt1"/>
                </a:highlight>
              </a:rPr>
              <a:t> Output:</a:t>
            </a:r>
            <a:endParaRPr b="1" sz="1100">
              <a:solidFill>
                <a:srgbClr val="05192D"/>
              </a:solidFill>
              <a:highlight>
                <a:schemeClr val="lt1"/>
              </a:highlight>
            </a:endParaRPr>
          </a:p>
          <a:p>
            <a:pPr indent="0" lvl="0" marL="0" rtl="0" algn="l">
              <a:lnSpc>
                <a:spcPct val="95000"/>
              </a:lnSpc>
              <a:spcBef>
                <a:spcPts val="1200"/>
              </a:spcBef>
              <a:spcAft>
                <a:spcPts val="0"/>
              </a:spcAft>
              <a:buNone/>
            </a:pPr>
            <a:r>
              <a:rPr lang="en" sz="1100">
                <a:solidFill>
                  <a:srgbClr val="05192D"/>
                </a:solidFill>
                <a:highlight>
                  <a:schemeClr val="lt1"/>
                </a:highlight>
              </a:rPr>
              <a:t>Reg rmse: [</a:t>
            </a:r>
            <a:r>
              <a:rPr lang="en" sz="1100">
                <a:solidFill>
                  <a:srgbClr val="05192D"/>
                </a:solidFill>
                <a:highlight>
                  <a:schemeClr val="lt1"/>
                </a:highlight>
              </a:rPr>
              <a:t>136.23452153,132.82740986,140.45781427,130.09678234,146.08862422</a:t>
            </a:r>
            <a:r>
              <a:rPr lang="en" sz="1100">
                <a:solidFill>
                  <a:srgbClr val="05192D"/>
                </a:solidFill>
                <a:highlight>
                  <a:schemeClr val="lt1"/>
                </a:highlight>
              </a:rPr>
              <a:t>]</a:t>
            </a:r>
            <a:endParaRPr sz="1100">
              <a:solidFill>
                <a:srgbClr val="05192D"/>
              </a:solidFill>
              <a:highlight>
                <a:schemeClr val="lt1"/>
              </a:highlight>
            </a:endParaRPr>
          </a:p>
          <a:p>
            <a:pPr indent="0" lvl="0" marL="0" rtl="0" algn="l">
              <a:lnSpc>
                <a:spcPct val="95000"/>
              </a:lnSpc>
              <a:spcBef>
                <a:spcPts val="1200"/>
              </a:spcBef>
              <a:spcAft>
                <a:spcPts val="0"/>
              </a:spcAft>
              <a:buNone/>
            </a:pPr>
            <a:r>
              <a:rPr lang="en" sz="1100">
                <a:solidFill>
                  <a:srgbClr val="05192D"/>
                </a:solidFill>
                <a:highlight>
                  <a:srgbClr val="FFFF00"/>
                </a:highlight>
              </a:rPr>
              <a:t>Reg mean: </a:t>
            </a:r>
            <a:r>
              <a:rPr lang="en" sz="1100">
                <a:solidFill>
                  <a:srgbClr val="05192D"/>
                </a:solidFill>
                <a:highlight>
                  <a:srgbClr val="FFFF00"/>
                </a:highlight>
              </a:rPr>
              <a:t>137.12817247761558</a:t>
            </a:r>
            <a:endParaRPr sz="1100">
              <a:solidFill>
                <a:srgbClr val="05192D"/>
              </a:solidFill>
              <a:highlight>
                <a:srgbClr val="FFFF00"/>
              </a:highlight>
            </a:endParaRPr>
          </a:p>
          <a:p>
            <a:pPr indent="0" lvl="0" marL="0" rtl="0" algn="l">
              <a:lnSpc>
                <a:spcPct val="95000"/>
              </a:lnSpc>
              <a:spcBef>
                <a:spcPts val="1200"/>
              </a:spcBef>
              <a:spcAft>
                <a:spcPts val="1200"/>
              </a:spcAft>
              <a:buNone/>
            </a:pPr>
            <a:r>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a:blip r:embed="rId3">
            <a:alphaModFix/>
          </a:blip>
          <a:stretch>
            <a:fillRect/>
          </a:stretch>
        </p:blipFill>
        <p:spPr>
          <a:xfrm>
            <a:off x="1540187" y="0"/>
            <a:ext cx="6063627" cy="5143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 and Reporting</a:t>
            </a:r>
            <a:endParaRPr/>
          </a:p>
        </p:txBody>
      </p:sp>
      <p:sp>
        <p:nvSpPr>
          <p:cNvPr id="223" name="Google Shape;22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Calculacted host Listing count and number of reviews ltm had the highest correlation with availability_365</a:t>
            </a:r>
            <a:endParaRPr/>
          </a:p>
          <a:p>
            <a:pPr indent="-342900" lvl="0" marL="457200" rtl="0" algn="l">
              <a:spcBef>
                <a:spcPts val="0"/>
              </a:spcBef>
              <a:spcAft>
                <a:spcPts val="0"/>
              </a:spcAft>
              <a:buSzPts val="1800"/>
              <a:buChar char="-"/>
            </a:pPr>
            <a:r>
              <a:rPr lang="en"/>
              <a:t>The highest accuracy we achieved in predicting availability_365 was 90% using the logistic regression model</a:t>
            </a:r>
            <a:endParaRPr/>
          </a:p>
          <a:p>
            <a:pPr indent="-342900" lvl="0" marL="457200" rtl="0" algn="l">
              <a:spcBef>
                <a:spcPts val="0"/>
              </a:spcBef>
              <a:spcAft>
                <a:spcPts val="0"/>
              </a:spcAft>
              <a:buSzPts val="1800"/>
              <a:buChar char="-"/>
            </a:pPr>
            <a:r>
              <a:rPr lang="en"/>
              <a:t>The predictors with the strongest effects on the </a:t>
            </a:r>
            <a:r>
              <a:rPr lang="en"/>
              <a:t>predicting availability was calculated_host_listings_count and reviews_per_month </a:t>
            </a:r>
            <a:endParaRPr/>
          </a:p>
          <a:p>
            <a:pPr indent="-342900" lvl="0" marL="457200" rtl="0" algn="l">
              <a:spcBef>
                <a:spcPts val="0"/>
              </a:spcBef>
              <a:spcAft>
                <a:spcPts val="0"/>
              </a:spcAft>
              <a:buSzPts val="1800"/>
              <a:buChar char="-"/>
            </a:pPr>
            <a:r>
              <a:rPr lang="en"/>
              <a:t>Austin and Melbourne followed similar trends and patterns</a:t>
            </a:r>
            <a:endParaRPr/>
          </a:p>
          <a:p>
            <a:pPr indent="-342900" lvl="0" marL="457200" rtl="0" algn="l">
              <a:spcBef>
                <a:spcPts val="0"/>
              </a:spcBef>
              <a:spcAft>
                <a:spcPts val="0"/>
              </a:spcAft>
              <a:buSzPts val="1800"/>
              <a:buChar char="-"/>
            </a:pPr>
            <a:r>
              <a:rPr lang="en"/>
              <a:t>Bangkok, Istanbul, Buenos Aires, and Cape Town followed similar trends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8"/>
          <p:cNvPicPr preferRelativeResize="0"/>
          <p:nvPr/>
        </p:nvPicPr>
        <p:blipFill>
          <a:blip r:embed="rId3">
            <a:alphaModFix/>
          </a:blip>
          <a:stretch>
            <a:fillRect/>
          </a:stretch>
        </p:blipFill>
        <p:spPr>
          <a:xfrm>
            <a:off x="309889" y="174325"/>
            <a:ext cx="8834111" cy="4969174"/>
          </a:xfrm>
          <a:prstGeom prst="rect">
            <a:avLst/>
          </a:prstGeom>
          <a:noFill/>
          <a:ln>
            <a:noFill/>
          </a:ln>
        </p:spPr>
      </p:pic>
      <p:sp>
        <p:nvSpPr>
          <p:cNvPr id="229" name="Google Shape;229;p38"/>
          <p:cNvSpPr txBox="1"/>
          <p:nvPr>
            <p:ph type="title"/>
          </p:nvPr>
        </p:nvSpPr>
        <p:spPr>
          <a:xfrm>
            <a:off x="311700" y="174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lt1"/>
                </a:highlight>
                <a:latin typeface="Comfortaa"/>
                <a:ea typeface="Comfortaa"/>
                <a:cs typeface="Comfortaa"/>
                <a:sym typeface="Comfortaa"/>
              </a:rPr>
              <a:t>Questions? (examples provided below)</a:t>
            </a:r>
            <a:endParaRPr>
              <a:highlight>
                <a:schemeClr val="lt1"/>
              </a:highlight>
            </a:endParaRPr>
          </a:p>
        </p:txBody>
      </p:sp>
      <p:sp>
        <p:nvSpPr>
          <p:cNvPr id="230" name="Google Shape;230;p38"/>
          <p:cNvSpPr txBox="1"/>
          <p:nvPr>
            <p:ph idx="1" type="body"/>
          </p:nvPr>
        </p:nvSpPr>
        <p:spPr>
          <a:xfrm>
            <a:off x="311700" y="829625"/>
            <a:ext cx="9212100" cy="41433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How much did you suffer to make this?</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How little sleep did you get last night?</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Is graphic design your passion?</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Can you take my final for me?</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What are your names again?</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What is your favorite color?</a:t>
            </a:r>
            <a:endParaRPr b="1" sz="1700">
              <a:solidFill>
                <a:srgbClr val="05192D"/>
              </a:solidFill>
              <a:highlight>
                <a:schemeClr val="lt1"/>
              </a:highlight>
            </a:endParaRPr>
          </a:p>
          <a:p>
            <a:pPr indent="-336550" lvl="0" marL="457200" rtl="0" algn="l">
              <a:lnSpc>
                <a:spcPct val="200000"/>
              </a:lnSpc>
              <a:spcBef>
                <a:spcPts val="0"/>
              </a:spcBef>
              <a:spcAft>
                <a:spcPts val="0"/>
              </a:spcAft>
              <a:buClr>
                <a:srgbClr val="05192D"/>
              </a:buClr>
              <a:buSzPts val="1700"/>
              <a:buChar char="-"/>
            </a:pPr>
            <a:r>
              <a:rPr b="1" lang="en" sz="1700">
                <a:solidFill>
                  <a:srgbClr val="05192D"/>
                </a:solidFill>
                <a:highlight>
                  <a:schemeClr val="lt1"/>
                </a:highlight>
              </a:rPr>
              <a:t>¿Qué Tiempo Hace hoy?</a:t>
            </a:r>
            <a:endParaRPr b="1" sz="1700">
              <a:solidFill>
                <a:srgbClr val="05192D"/>
              </a:solidFill>
              <a:highlight>
                <a:schemeClr val="lt1"/>
              </a:highlight>
            </a:endParaRPr>
          </a:p>
          <a:p>
            <a:pPr indent="-336550" lvl="0" marL="457200" rtl="0" algn="l">
              <a:lnSpc>
                <a:spcPct val="100000"/>
              </a:lnSpc>
              <a:spcBef>
                <a:spcPts val="0"/>
              </a:spcBef>
              <a:spcAft>
                <a:spcPts val="0"/>
              </a:spcAft>
              <a:buClr>
                <a:srgbClr val="05192D"/>
              </a:buClr>
              <a:buSzPts val="1700"/>
              <a:buChar char="-"/>
            </a:pPr>
            <a:r>
              <a:rPr b="1" lang="en" sz="1700">
                <a:solidFill>
                  <a:srgbClr val="05192D"/>
                </a:solidFill>
                <a:highlight>
                  <a:schemeClr val="lt1"/>
                </a:highlight>
              </a:rPr>
              <a:t>Two trains are on the same track, 100 km apart, heading towards each other. Train A is traveling at 50 km/h, and Train B is traveling at 50 km/h as well. A fly starts at the front of Train A and flies towards Train B at 75 km/h. When the fly reaches Train B, it turns around and flies back to Train A. How many kilometers does the fly travel before getting squashed in the collision of the two trains?</a:t>
            </a:r>
            <a:endParaRPr b="1" sz="1700">
              <a:solidFill>
                <a:srgbClr val="05192D"/>
              </a:solidFill>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subTitle"/>
          </p:nvPr>
        </p:nvSpPr>
        <p:spPr>
          <a:xfrm>
            <a:off x="158700" y="898075"/>
            <a:ext cx="8832300" cy="1228800"/>
          </a:xfrm>
          <a:prstGeom prst="rect">
            <a:avLst/>
          </a:prstGeom>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SzPct val="44868"/>
              <a:buNone/>
            </a:pPr>
            <a:r>
              <a:rPr lang="en" sz="1900">
                <a:solidFill>
                  <a:schemeClr val="dk1"/>
                </a:solidFill>
              </a:rPr>
              <a:t>Source: Our data was sourced from InsideAirbnb.</a:t>
            </a:r>
            <a:endParaRPr sz="1900">
              <a:solidFill>
                <a:schemeClr val="dk1"/>
              </a:solidFill>
            </a:endParaRPr>
          </a:p>
          <a:p>
            <a:pPr indent="0" lvl="0" marL="0" rtl="0" algn="l">
              <a:lnSpc>
                <a:spcPct val="115000"/>
              </a:lnSpc>
              <a:spcBef>
                <a:spcPts val="0"/>
              </a:spcBef>
              <a:spcAft>
                <a:spcPts val="0"/>
              </a:spcAft>
              <a:buSzPct val="44868"/>
              <a:buNone/>
            </a:pPr>
            <a:r>
              <a:t/>
            </a:r>
            <a:endParaRPr sz="1900">
              <a:solidFill>
                <a:schemeClr val="dk1"/>
              </a:solidFill>
            </a:endParaRPr>
          </a:p>
          <a:p>
            <a:pPr indent="0" lvl="0" marL="0" rtl="0" algn="l">
              <a:lnSpc>
                <a:spcPct val="115000"/>
              </a:lnSpc>
              <a:spcBef>
                <a:spcPts val="0"/>
              </a:spcBef>
              <a:spcAft>
                <a:spcPts val="0"/>
              </a:spcAft>
              <a:buSzPct val="44868"/>
              <a:buNone/>
            </a:pPr>
            <a:r>
              <a:rPr lang="en" sz="1900">
                <a:solidFill>
                  <a:schemeClr val="dk1"/>
                </a:solidFill>
              </a:rPr>
              <a:t>Scope: Includes data from Austin, Bangkok, Buenos Aires, Cape Town, Istanbul, and Melbourne gathered</a:t>
            </a:r>
            <a:endParaRPr sz="1900">
              <a:solidFill>
                <a:schemeClr val="dk1"/>
              </a:solidFill>
            </a:endParaRPr>
          </a:p>
          <a:p>
            <a:pPr indent="0" lvl="0" marL="0" rtl="0" algn="l">
              <a:lnSpc>
                <a:spcPct val="115000"/>
              </a:lnSpc>
              <a:spcBef>
                <a:spcPts val="0"/>
              </a:spcBef>
              <a:spcAft>
                <a:spcPts val="0"/>
              </a:spcAft>
              <a:buSzPct val="44868"/>
              <a:buNone/>
            </a:pPr>
            <a:r>
              <a:rPr lang="en" sz="1900">
                <a:solidFill>
                  <a:schemeClr val="dk1"/>
                </a:solidFill>
              </a:rPr>
              <a:t>between October and November 2021.</a:t>
            </a:r>
            <a:endParaRPr sz="1900">
              <a:solidFill>
                <a:schemeClr val="dk1"/>
              </a:solidFill>
            </a:endParaRPr>
          </a:p>
          <a:p>
            <a:pPr indent="0" lvl="0" marL="0" rtl="0" algn="l">
              <a:lnSpc>
                <a:spcPct val="80000"/>
              </a:lnSpc>
              <a:spcBef>
                <a:spcPts val="0"/>
              </a:spcBef>
              <a:spcAft>
                <a:spcPts val="0"/>
              </a:spcAft>
              <a:buSzPct val="41183"/>
              <a:buNone/>
            </a:pPr>
            <a:r>
              <a:t/>
            </a:r>
            <a:endParaRPr sz="2070">
              <a:solidFill>
                <a:schemeClr val="dk1"/>
              </a:solidFill>
            </a:endParaRPr>
          </a:p>
        </p:txBody>
      </p:sp>
      <p:sp>
        <p:nvSpPr>
          <p:cNvPr id="69" name="Google Shape;69;p15"/>
          <p:cNvSpPr txBox="1"/>
          <p:nvPr/>
        </p:nvSpPr>
        <p:spPr>
          <a:xfrm>
            <a:off x="907200" y="167375"/>
            <a:ext cx="73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Comfortaa"/>
                <a:ea typeface="Comfortaa"/>
                <a:cs typeface="Comfortaa"/>
                <a:sym typeface="Comfortaa"/>
              </a:rPr>
              <a:t>Data Collection</a:t>
            </a:r>
            <a:endParaRPr b="1">
              <a:solidFill>
                <a:schemeClr val="dk1"/>
              </a:solidFill>
              <a:latin typeface="Comfortaa"/>
              <a:ea typeface="Comfortaa"/>
              <a:cs typeface="Comfortaa"/>
              <a:sym typeface="Comfortaa"/>
            </a:endParaRPr>
          </a:p>
        </p:txBody>
      </p:sp>
      <p:pic>
        <p:nvPicPr>
          <p:cNvPr id="70" name="Google Shape;70;p15"/>
          <p:cNvPicPr preferRelativeResize="0"/>
          <p:nvPr/>
        </p:nvPicPr>
        <p:blipFill>
          <a:blip r:embed="rId3">
            <a:alphaModFix/>
          </a:blip>
          <a:stretch>
            <a:fillRect/>
          </a:stretch>
        </p:blipFill>
        <p:spPr>
          <a:xfrm>
            <a:off x="158750" y="2126800"/>
            <a:ext cx="8832399" cy="28895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subTitle"/>
          </p:nvPr>
        </p:nvSpPr>
        <p:spPr>
          <a:xfrm>
            <a:off x="317500" y="898075"/>
            <a:ext cx="8514900" cy="3982500"/>
          </a:xfrm>
          <a:prstGeom prst="rect">
            <a:avLst/>
          </a:prstGeom>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SzPct val="35669"/>
              <a:buNone/>
            </a:pPr>
            <a:r>
              <a:rPr b="1" lang="en" sz="2390">
                <a:solidFill>
                  <a:schemeClr val="dk1"/>
                </a:solidFill>
              </a:rPr>
              <a:t>Process:</a:t>
            </a:r>
            <a:endParaRPr b="1" sz="239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Check for duplicates: 0 duplicates found.</a:t>
            </a:r>
            <a:endParaRPr sz="207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Rows with the most missing data: </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Neighbourhood_group: 100%</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License: 99.89%</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Last_review: 33.6</a:t>
            </a:r>
            <a:endParaRPr sz="207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Results upon initial evaluation:</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Currency is different for the </a:t>
            </a:r>
            <a:r>
              <a:rPr lang="en" sz="2070">
                <a:solidFill>
                  <a:schemeClr val="dk1"/>
                </a:solidFill>
              </a:rPr>
              <a:t>separate</a:t>
            </a:r>
            <a:r>
              <a:rPr lang="en" sz="2070">
                <a:solidFill>
                  <a:schemeClr val="dk1"/>
                </a:solidFill>
              </a:rPr>
              <a:t> cities, converting all </a:t>
            </a:r>
            <a:r>
              <a:rPr lang="en" sz="2070">
                <a:solidFill>
                  <a:schemeClr val="dk1"/>
                </a:solidFill>
              </a:rPr>
              <a:t>currencies</a:t>
            </a:r>
            <a:r>
              <a:rPr lang="en" sz="2070">
                <a:solidFill>
                  <a:schemeClr val="dk1"/>
                </a:solidFill>
              </a:rPr>
              <a:t> to USD.</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Dropping columns with the most listing values.</a:t>
            </a:r>
            <a:endParaRPr sz="2070">
              <a:solidFill>
                <a:schemeClr val="dk1"/>
              </a:solidFill>
            </a:endParaRPr>
          </a:p>
          <a:p>
            <a:pPr indent="-310753" lvl="1" marL="914400" rtl="0" algn="l">
              <a:lnSpc>
                <a:spcPct val="115000"/>
              </a:lnSpc>
              <a:spcBef>
                <a:spcPts val="0"/>
              </a:spcBef>
              <a:spcAft>
                <a:spcPts val="0"/>
              </a:spcAft>
              <a:buClr>
                <a:schemeClr val="dk1"/>
              </a:buClr>
              <a:buSzPct val="100000"/>
              <a:buAutoNum type="alphaLcParenR"/>
            </a:pPr>
            <a:r>
              <a:rPr lang="en" sz="2070">
                <a:solidFill>
                  <a:schemeClr val="dk1"/>
                </a:solidFill>
              </a:rPr>
              <a:t>Converting data types</a:t>
            </a:r>
            <a:endParaRPr sz="2070">
              <a:solidFill>
                <a:schemeClr val="dk1"/>
              </a:solidFill>
            </a:endParaRPr>
          </a:p>
          <a:p>
            <a:pPr indent="-310753" lvl="2" marL="1371600" rtl="0" algn="l">
              <a:lnSpc>
                <a:spcPct val="115000"/>
              </a:lnSpc>
              <a:spcBef>
                <a:spcPts val="0"/>
              </a:spcBef>
              <a:spcAft>
                <a:spcPts val="0"/>
              </a:spcAft>
              <a:buClr>
                <a:schemeClr val="dk1"/>
              </a:buClr>
              <a:buSzPct val="100000"/>
              <a:buAutoNum type="romanLcParenR"/>
            </a:pPr>
            <a:r>
              <a:rPr lang="en" sz="2070">
                <a:solidFill>
                  <a:schemeClr val="dk1"/>
                </a:solidFill>
              </a:rPr>
              <a:t>Name and host_name to string</a:t>
            </a:r>
            <a:endParaRPr sz="2070">
              <a:solidFill>
                <a:schemeClr val="dk1"/>
              </a:solidFill>
            </a:endParaRPr>
          </a:p>
          <a:p>
            <a:pPr indent="-310753" lvl="2" marL="1371600" rtl="0" algn="l">
              <a:lnSpc>
                <a:spcPct val="115000"/>
              </a:lnSpc>
              <a:spcBef>
                <a:spcPts val="0"/>
              </a:spcBef>
              <a:spcAft>
                <a:spcPts val="0"/>
              </a:spcAft>
              <a:buClr>
                <a:schemeClr val="dk1"/>
              </a:buClr>
              <a:buSzPct val="100000"/>
              <a:buAutoNum type="romanLcParenR"/>
            </a:pPr>
            <a:r>
              <a:rPr lang="en" sz="2070">
                <a:solidFill>
                  <a:schemeClr val="dk1"/>
                </a:solidFill>
              </a:rPr>
              <a:t>Room_type and city to category</a:t>
            </a:r>
            <a:endParaRPr sz="2070">
              <a:solidFill>
                <a:schemeClr val="dk1"/>
              </a:solidFill>
            </a:endParaRPr>
          </a:p>
          <a:p>
            <a:pPr indent="-310753" lvl="2" marL="1371600" rtl="0" algn="l">
              <a:lnSpc>
                <a:spcPct val="115000"/>
              </a:lnSpc>
              <a:spcBef>
                <a:spcPts val="0"/>
              </a:spcBef>
              <a:spcAft>
                <a:spcPts val="0"/>
              </a:spcAft>
              <a:buClr>
                <a:schemeClr val="dk1"/>
              </a:buClr>
              <a:buSzPct val="100000"/>
              <a:buAutoNum type="romanLcParenR"/>
            </a:pPr>
            <a:r>
              <a:rPr lang="en" sz="2070">
                <a:solidFill>
                  <a:schemeClr val="dk1"/>
                </a:solidFill>
              </a:rPr>
              <a:t>Last_review to datetime</a:t>
            </a:r>
            <a:endParaRPr sz="207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Summary </a:t>
            </a:r>
            <a:r>
              <a:rPr lang="en" sz="2070">
                <a:solidFill>
                  <a:schemeClr val="dk1"/>
                </a:solidFill>
              </a:rPr>
              <a:t>statistics</a:t>
            </a:r>
            <a:r>
              <a:rPr lang="en" sz="2070">
                <a:solidFill>
                  <a:schemeClr val="dk1"/>
                </a:solidFill>
              </a:rPr>
              <a:t> helped find outliers.</a:t>
            </a:r>
            <a:endParaRPr sz="207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Used Min-max and Z-score Normalization to fix the data.</a:t>
            </a:r>
            <a:endParaRPr sz="2070">
              <a:solidFill>
                <a:schemeClr val="dk1"/>
              </a:solidFill>
            </a:endParaRPr>
          </a:p>
          <a:p>
            <a:pPr indent="0" lvl="0" marL="0" rtl="0" algn="ctr">
              <a:lnSpc>
                <a:spcPct val="142857"/>
              </a:lnSpc>
              <a:spcBef>
                <a:spcPts val="0"/>
              </a:spcBef>
              <a:spcAft>
                <a:spcPts val="0"/>
              </a:spcAft>
              <a:buNone/>
            </a:pPr>
            <a:r>
              <a:t/>
            </a:r>
            <a:endParaRPr sz="1478">
              <a:solidFill>
                <a:srgbClr val="05192D"/>
              </a:solidFill>
              <a:highlight>
                <a:srgbClr val="FFFFFF"/>
              </a:highlight>
            </a:endParaRPr>
          </a:p>
          <a:p>
            <a:pPr indent="0" lvl="0" marL="0" rtl="0" algn="l">
              <a:lnSpc>
                <a:spcPct val="115000"/>
              </a:lnSpc>
              <a:spcBef>
                <a:spcPts val="0"/>
              </a:spcBef>
              <a:spcAft>
                <a:spcPts val="0"/>
              </a:spcAft>
              <a:buSzPct val="35669"/>
              <a:buNone/>
            </a:pPr>
            <a:r>
              <a:rPr b="1" lang="en" sz="2390">
                <a:solidFill>
                  <a:schemeClr val="dk1"/>
                </a:solidFill>
              </a:rPr>
              <a:t>Our predictors vs. Availability_365:</a:t>
            </a:r>
            <a:endParaRPr b="1" sz="2390">
              <a:solidFill>
                <a:schemeClr val="dk1"/>
              </a:solidFill>
            </a:endParaRPr>
          </a:p>
          <a:p>
            <a:pPr indent="-310753" lvl="0" marL="457200" rtl="0" algn="l">
              <a:lnSpc>
                <a:spcPct val="115000"/>
              </a:lnSpc>
              <a:spcBef>
                <a:spcPts val="0"/>
              </a:spcBef>
              <a:spcAft>
                <a:spcPts val="0"/>
              </a:spcAft>
              <a:buClr>
                <a:schemeClr val="dk1"/>
              </a:buClr>
              <a:buSzPct val="100000"/>
              <a:buAutoNum type="arabicParenR"/>
            </a:pPr>
            <a:r>
              <a:rPr lang="en" sz="2070">
                <a:solidFill>
                  <a:schemeClr val="dk1"/>
                </a:solidFill>
              </a:rPr>
              <a:t>price_USD, Minimum_nights, number_of_reviews, reviews_per_month, calculated_host_listings_count, number_of_reviews_ltm, availability_365</a:t>
            </a:r>
            <a:endParaRPr sz="2070">
              <a:solidFill>
                <a:schemeClr val="dk1"/>
              </a:solidFill>
            </a:endParaRPr>
          </a:p>
        </p:txBody>
      </p:sp>
      <p:sp>
        <p:nvSpPr>
          <p:cNvPr id="76" name="Google Shape;76;p16"/>
          <p:cNvSpPr txBox="1"/>
          <p:nvPr/>
        </p:nvSpPr>
        <p:spPr>
          <a:xfrm>
            <a:off x="907200" y="167375"/>
            <a:ext cx="73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Comfortaa"/>
                <a:ea typeface="Comfortaa"/>
                <a:cs typeface="Comfortaa"/>
                <a:sym typeface="Comfortaa"/>
              </a:rPr>
              <a:t>Data Cleaning and </a:t>
            </a:r>
            <a:r>
              <a:rPr b="1" lang="en" sz="2800">
                <a:solidFill>
                  <a:schemeClr val="dk1"/>
                </a:solidFill>
                <a:latin typeface="Comfortaa"/>
                <a:ea typeface="Comfortaa"/>
                <a:cs typeface="Comfortaa"/>
                <a:sym typeface="Comfortaa"/>
              </a:rPr>
              <a:t>Preparation</a:t>
            </a:r>
            <a:endParaRPr b="1">
              <a:solidFill>
                <a:schemeClr val="dk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178600"/>
            <a:ext cx="9144003" cy="4237151"/>
          </a:xfrm>
          <a:prstGeom prst="rect">
            <a:avLst/>
          </a:prstGeom>
          <a:noFill/>
          <a:ln>
            <a:noFill/>
          </a:ln>
        </p:spPr>
      </p:pic>
      <p:sp>
        <p:nvSpPr>
          <p:cNvPr id="82" name="Google Shape;82;p17"/>
          <p:cNvSpPr txBox="1"/>
          <p:nvPr/>
        </p:nvSpPr>
        <p:spPr>
          <a:xfrm>
            <a:off x="205425" y="4479750"/>
            <a:ext cx="7929600" cy="9396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100"/>
              </a:spcBef>
              <a:spcAft>
                <a:spcPts val="0"/>
              </a:spcAft>
              <a:buClr>
                <a:srgbClr val="05192D"/>
              </a:buClr>
              <a:buSzPts val="1350"/>
              <a:buChar char="●"/>
            </a:pPr>
            <a:r>
              <a:rPr lang="en" sz="1350">
                <a:solidFill>
                  <a:srgbClr val="05192D"/>
                </a:solidFill>
                <a:highlight>
                  <a:srgbClr val="FFFFFF"/>
                </a:highlight>
              </a:rPr>
              <a:t>Austin and Melbourne show similar distributions (both have several properties were either always available or never available)</a:t>
            </a:r>
            <a:endParaRPr sz="1350">
              <a:solidFill>
                <a:srgbClr val="05192D"/>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723300" y="0"/>
            <a:ext cx="6643701" cy="4714626"/>
          </a:xfrm>
          <a:prstGeom prst="rect">
            <a:avLst/>
          </a:prstGeom>
          <a:noFill/>
          <a:ln>
            <a:noFill/>
          </a:ln>
        </p:spPr>
      </p:pic>
      <p:sp>
        <p:nvSpPr>
          <p:cNvPr id="88" name="Google Shape;88;p18"/>
          <p:cNvSpPr txBox="1"/>
          <p:nvPr/>
        </p:nvSpPr>
        <p:spPr>
          <a:xfrm>
            <a:off x="0" y="4482450"/>
            <a:ext cx="903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Overall, there are no strong correlations or noticeable patterns between availability_365 and all other variables for any city</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588625" y="606700"/>
            <a:ext cx="7081349" cy="4536801"/>
          </a:xfrm>
          <a:prstGeom prst="rect">
            <a:avLst/>
          </a:prstGeom>
          <a:noFill/>
          <a:ln>
            <a:noFill/>
          </a:ln>
        </p:spPr>
      </p:pic>
      <p:sp>
        <p:nvSpPr>
          <p:cNvPr id="94" name="Google Shape;94;p19"/>
          <p:cNvSpPr txBox="1"/>
          <p:nvPr/>
        </p:nvSpPr>
        <p:spPr>
          <a:xfrm>
            <a:off x="588625" y="145000"/>
            <a:ext cx="8050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rPr>
              <a:t>Log(Number of Reviews) vs Availability_365</a:t>
            </a:r>
            <a:endParaRPr sz="2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6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Log(Reviews in LTM) vs Availability_365</a:t>
            </a:r>
            <a:endParaRPr/>
          </a:p>
        </p:txBody>
      </p:sp>
      <p:pic>
        <p:nvPicPr>
          <p:cNvPr id="100" name="Google Shape;100;p20"/>
          <p:cNvPicPr preferRelativeResize="0"/>
          <p:nvPr/>
        </p:nvPicPr>
        <p:blipFill>
          <a:blip r:embed="rId3">
            <a:alphaModFix/>
          </a:blip>
          <a:stretch>
            <a:fillRect/>
          </a:stretch>
        </p:blipFill>
        <p:spPr>
          <a:xfrm>
            <a:off x="478400" y="851225"/>
            <a:ext cx="7825449" cy="421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82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Log(Calculated Host Listings Count) vs Availability_365</a:t>
            </a:r>
            <a:endParaRPr/>
          </a:p>
        </p:txBody>
      </p:sp>
      <p:pic>
        <p:nvPicPr>
          <p:cNvPr id="106" name="Google Shape;106;p21"/>
          <p:cNvPicPr preferRelativeResize="0"/>
          <p:nvPr/>
        </p:nvPicPr>
        <p:blipFill>
          <a:blip r:embed="rId3">
            <a:alphaModFix/>
          </a:blip>
          <a:stretch>
            <a:fillRect/>
          </a:stretch>
        </p:blipFill>
        <p:spPr>
          <a:xfrm>
            <a:off x="543325" y="896500"/>
            <a:ext cx="7751475" cy="4185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